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738" autoAdjust="0"/>
  </p:normalViewPr>
  <p:slideViewPr>
    <p:cSldViewPr>
      <p:cViewPr varScale="1">
        <p:scale>
          <a:sx n="73" d="100"/>
          <a:sy n="73" d="100"/>
        </p:scale>
        <p:origin x="-139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018F30-1894-4B72-8775-F70CAFCA32F4}" type="datetimeFigureOut">
              <a:rPr lang="es-AR" smtClean="0"/>
              <a:t>20/04/2013</a:t>
            </a:fld>
            <a:endParaRPr lang="es-A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60565B7-8466-4B12-9D7A-75F5D5FB6649}" type="slidenum">
              <a:rPr lang="es-AR" smtClean="0"/>
              <a:t>‹Nº›</a:t>
            </a:fld>
            <a:endParaRPr lang="es-AR"/>
          </a:p>
        </p:txBody>
      </p:sp>
    </p:spTree>
    <p:extLst>
      <p:ext uri="{BB962C8B-B14F-4D97-AF65-F5344CB8AC3E}">
        <p14:creationId xmlns:p14="http://schemas.microsoft.com/office/powerpoint/2010/main" val="16538110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AR" sz="1200" kern="1200" dirty="0" smtClean="0">
                <a:solidFill>
                  <a:schemeClr val="tx1"/>
                </a:solidFill>
                <a:effectLst/>
                <a:latin typeface="+mn-lt"/>
                <a:ea typeface="+mn-ea"/>
                <a:cs typeface="+mn-cs"/>
              </a:rPr>
              <a:t>Todo procedimiento, numérico o no, que se quiera resolver con el auxilio de una computadora, debe traducirse en una serie bien definida de pasos.</a:t>
            </a:r>
          </a:p>
          <a:p>
            <a:r>
              <a:rPr lang="es-AR" sz="1200" kern="1200" dirty="0" smtClean="0">
                <a:solidFill>
                  <a:schemeClr val="tx1"/>
                </a:solidFill>
                <a:effectLst/>
                <a:latin typeface="+mn-lt"/>
                <a:ea typeface="+mn-ea"/>
                <a:cs typeface="+mn-cs"/>
              </a:rPr>
              <a:t>1) Identificación del problema: Es seleccionar un método general para su solución, es decir, qué combinación de objetivos debe satisfacer, especificando las condiciones bajo las cuales debe operar. Este método puede ser simple o complicado, pero en todos los casos se requiere un conocimiento completo del problema y aquí es muy poco lo que puede hacer la computadora para colaborar.</a:t>
            </a:r>
          </a:p>
          <a:p>
            <a:r>
              <a:rPr lang="es-AR" sz="1200" kern="1200" dirty="0" smtClean="0">
                <a:solidFill>
                  <a:schemeClr val="tx1"/>
                </a:solidFill>
                <a:effectLst/>
                <a:latin typeface="+mn-lt"/>
                <a:ea typeface="+mn-ea"/>
                <a:cs typeface="+mn-cs"/>
              </a:rPr>
              <a:t>2) Etapas lógicas que deben ser tenidas en cuenta para el logro de los objetivos: Como ayuda complementaria el problema puede representarse en forma gráfica mediante un diagrama llamado "de flujo", el cual es útil sólo para el programador, ya que no lo comprende la computadora.</a:t>
            </a:r>
          </a:p>
          <a:p>
            <a:r>
              <a:rPr lang="es-AR" sz="1200" kern="1200" dirty="0" smtClean="0">
                <a:solidFill>
                  <a:schemeClr val="tx1"/>
                </a:solidFill>
                <a:effectLst/>
                <a:latin typeface="+mn-lt"/>
                <a:ea typeface="+mn-ea"/>
                <a:cs typeface="+mn-cs"/>
              </a:rPr>
              <a:t>3) Traducción al lenguaje de la computadora: Es necesario adecuar el problema a un "lenguaje" que pueda ser interpretado por la computadora. Esto hace imprescindible el conocimiento de algunos de ellos para poder operar con la misma.</a:t>
            </a:r>
            <a:endParaRPr lang="es-AR" dirty="0"/>
          </a:p>
        </p:txBody>
      </p:sp>
      <p:sp>
        <p:nvSpPr>
          <p:cNvPr id="4" name="3 Marcador de número de diapositiva"/>
          <p:cNvSpPr>
            <a:spLocks noGrp="1"/>
          </p:cNvSpPr>
          <p:nvPr>
            <p:ph type="sldNum" sz="quarter" idx="10"/>
          </p:nvPr>
        </p:nvSpPr>
        <p:spPr/>
        <p:txBody>
          <a:bodyPr/>
          <a:lstStyle/>
          <a:p>
            <a:fld id="{860565B7-8466-4B12-9D7A-75F5D5FB6649}" type="slidenum">
              <a:rPr lang="es-AR" smtClean="0"/>
              <a:t>1</a:t>
            </a:fld>
            <a:endParaRPr lang="es-AR"/>
          </a:p>
        </p:txBody>
      </p:sp>
    </p:spTree>
    <p:extLst>
      <p:ext uri="{BB962C8B-B14F-4D97-AF65-F5344CB8AC3E}">
        <p14:creationId xmlns:p14="http://schemas.microsoft.com/office/powerpoint/2010/main" val="14669632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AR" sz="1200" i="1" kern="1200" dirty="0" smtClean="0">
                <a:solidFill>
                  <a:schemeClr val="tx1"/>
                </a:solidFill>
                <a:effectLst/>
                <a:latin typeface="+mn-lt"/>
                <a:ea typeface="+mn-ea"/>
                <a:cs typeface="+mn-cs"/>
              </a:rPr>
              <a:t>Lo descripto hasta ahora: comprensión del problema, la expresión del mismo en las distintas etapas lógicas requeridas para el logro del objetivo y traducción al lenguaje de la computadora, constituyen las etapas de la programación.</a:t>
            </a:r>
            <a:endParaRPr lang="es-AR" sz="1200" kern="1200" dirty="0" smtClean="0">
              <a:solidFill>
                <a:schemeClr val="tx1"/>
              </a:solidFill>
              <a:effectLst/>
              <a:latin typeface="+mn-lt"/>
              <a:ea typeface="+mn-ea"/>
              <a:cs typeface="+mn-cs"/>
            </a:endParaRPr>
          </a:p>
          <a:p>
            <a:r>
              <a:rPr lang="es-AR" sz="1200" i="1" kern="1200" dirty="0" smtClean="0">
                <a:solidFill>
                  <a:schemeClr val="tx1"/>
                </a:solidFill>
                <a:effectLst/>
                <a:latin typeface="+mn-lt"/>
                <a:ea typeface="+mn-ea"/>
                <a:cs typeface="+mn-cs"/>
              </a:rPr>
              <a:t> </a:t>
            </a:r>
            <a:endParaRPr lang="es-AR" sz="1200" kern="1200" dirty="0" smtClean="0">
              <a:solidFill>
                <a:schemeClr val="tx1"/>
              </a:solidFill>
              <a:effectLst/>
              <a:latin typeface="+mn-lt"/>
              <a:ea typeface="+mn-ea"/>
              <a:cs typeface="+mn-cs"/>
            </a:endParaRPr>
          </a:p>
          <a:p>
            <a:r>
              <a:rPr lang="es-AR" sz="1200" i="1" kern="1200" dirty="0" smtClean="0">
                <a:solidFill>
                  <a:schemeClr val="tx1"/>
                </a:solidFill>
                <a:effectLst/>
                <a:latin typeface="+mn-lt"/>
                <a:ea typeface="+mn-ea"/>
                <a:cs typeface="+mn-cs"/>
              </a:rPr>
              <a:t>Se </a:t>
            </a:r>
            <a:r>
              <a:rPr lang="pt-BR" sz="1200" i="1" kern="1200" dirty="0" smtClean="0">
                <a:solidFill>
                  <a:schemeClr val="tx1"/>
                </a:solidFill>
                <a:effectLst/>
                <a:latin typeface="+mn-lt"/>
                <a:ea typeface="+mn-ea"/>
                <a:cs typeface="+mn-cs"/>
              </a:rPr>
              <a:t>l</a:t>
            </a:r>
            <a:r>
              <a:rPr lang="es-AR" sz="1200" i="1" kern="1200" dirty="0" smtClean="0">
                <a:solidFill>
                  <a:schemeClr val="tx1"/>
                </a:solidFill>
                <a:effectLst/>
                <a:latin typeface="+mn-lt"/>
                <a:ea typeface="+mn-ea"/>
                <a:cs typeface="+mn-cs"/>
              </a:rPr>
              <a:t>lama programa al resultado de la secuencia lógica de instrucciones o procesos que permitirán la resolución del problema.</a:t>
            </a:r>
            <a:endParaRPr lang="es-AR" sz="1200" kern="1200" dirty="0" smtClean="0">
              <a:solidFill>
                <a:schemeClr val="tx1"/>
              </a:solidFill>
              <a:effectLst/>
              <a:latin typeface="+mn-lt"/>
              <a:ea typeface="+mn-ea"/>
              <a:cs typeface="+mn-cs"/>
            </a:endParaRPr>
          </a:p>
          <a:p>
            <a:r>
              <a:rPr lang="es-AR" sz="1200" kern="1200" dirty="0" smtClean="0">
                <a:solidFill>
                  <a:schemeClr val="tx1"/>
                </a:solidFill>
                <a:effectLst/>
                <a:latin typeface="+mn-lt"/>
                <a:ea typeface="+mn-ea"/>
                <a:cs typeface="+mn-cs"/>
              </a:rPr>
              <a:t> </a:t>
            </a:r>
          </a:p>
          <a:p>
            <a:r>
              <a:rPr lang="es-AR" sz="1200" kern="1200" dirty="0" smtClean="0">
                <a:solidFill>
                  <a:schemeClr val="tx1"/>
                </a:solidFill>
                <a:effectLst/>
                <a:latin typeface="+mn-lt"/>
                <a:ea typeface="+mn-ea"/>
                <a:cs typeface="+mn-cs"/>
              </a:rPr>
              <a:t>4) Observación y prueba de un programa: Es necesario saber si el programa cumple con la finalidad para la que fue diseñado. Ello se logra haciendo uso de la computadora y efectuando, si fuera necesario, correcciones hasta su puesta a punto.</a:t>
            </a:r>
          </a:p>
          <a:p>
            <a:r>
              <a:rPr lang="es-AR" sz="1200" kern="1200" dirty="0" smtClean="0">
                <a:solidFill>
                  <a:schemeClr val="tx1"/>
                </a:solidFill>
                <a:effectLst/>
                <a:latin typeface="+mn-lt"/>
                <a:ea typeface="+mn-ea"/>
                <a:cs typeface="+mn-cs"/>
              </a:rPr>
              <a:t>5) Análisis de los resultados: En muchos casos, los resultados obtenidos con el programa no son la solución total del problema, es por eso que deben ser interpretados en función del interrogante general.</a:t>
            </a:r>
          </a:p>
          <a:p>
            <a:endParaRPr lang="es-AR" dirty="0"/>
          </a:p>
        </p:txBody>
      </p:sp>
      <p:sp>
        <p:nvSpPr>
          <p:cNvPr id="4" name="3 Marcador de número de diapositiva"/>
          <p:cNvSpPr>
            <a:spLocks noGrp="1"/>
          </p:cNvSpPr>
          <p:nvPr>
            <p:ph type="sldNum" sz="quarter" idx="10"/>
          </p:nvPr>
        </p:nvSpPr>
        <p:spPr/>
        <p:txBody>
          <a:bodyPr/>
          <a:lstStyle/>
          <a:p>
            <a:fld id="{860565B7-8466-4B12-9D7A-75F5D5FB6649}" type="slidenum">
              <a:rPr lang="es-AR" smtClean="0"/>
              <a:t>2</a:t>
            </a:fld>
            <a:endParaRPr lang="es-AR"/>
          </a:p>
        </p:txBody>
      </p:sp>
    </p:spTree>
    <p:extLst>
      <p:ext uri="{BB962C8B-B14F-4D97-AF65-F5344CB8AC3E}">
        <p14:creationId xmlns:p14="http://schemas.microsoft.com/office/powerpoint/2010/main" val="29565178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sz="1200" kern="1200" dirty="0" smtClean="0">
                <a:solidFill>
                  <a:schemeClr val="tx1"/>
                </a:solidFill>
                <a:effectLst/>
                <a:latin typeface="+mn-lt"/>
                <a:ea typeface="+mn-ea"/>
                <a:cs typeface="+mn-cs"/>
              </a:rPr>
              <a:t>Todo problema por resolver requiere un proceso que, partiendo de datos iniciales, nos permita arribar a nuevos datos que constituyan la solución del mismo. Eso es lo que se llama procesamiento de datos.</a:t>
            </a:r>
          </a:p>
          <a:p>
            <a:pPr marL="0" marR="0" indent="0" algn="l" defTabSz="914400" rtl="0" eaLnBrk="1" fontAlgn="auto" latinLnBrk="0" hangingPunct="1">
              <a:lnSpc>
                <a:spcPct val="100000"/>
              </a:lnSpc>
              <a:spcBef>
                <a:spcPts val="0"/>
              </a:spcBef>
              <a:spcAft>
                <a:spcPts val="0"/>
              </a:spcAft>
              <a:buClrTx/>
              <a:buSzTx/>
              <a:buFontTx/>
              <a:buNone/>
              <a:tabLst/>
              <a:defRPr/>
            </a:pPr>
            <a:endParaRPr lang="es-AR"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s-AR" sz="1200" kern="1200" dirty="0" smtClean="0">
                <a:solidFill>
                  <a:schemeClr val="tx1"/>
                </a:solidFill>
                <a:effectLst/>
                <a:latin typeface="+mn-lt"/>
                <a:ea typeface="+mn-ea"/>
                <a:cs typeface="+mn-cs"/>
              </a:rPr>
              <a:t>Todo problema práctico requiere contar con información inicial o datos de entrada, establecer algún procedimiento capaz de manipular esa información (algoritmo) teniendo en cuenta los objetivos de la solución del problema, y el medio práctico para ejecutarlo (computadora).</a:t>
            </a:r>
          </a:p>
          <a:p>
            <a:pPr marL="0" marR="0" indent="0" algn="l" defTabSz="914400" rtl="0" eaLnBrk="1" fontAlgn="auto" latinLnBrk="0" hangingPunct="1">
              <a:lnSpc>
                <a:spcPct val="100000"/>
              </a:lnSpc>
              <a:spcBef>
                <a:spcPts val="0"/>
              </a:spcBef>
              <a:spcAft>
                <a:spcPts val="0"/>
              </a:spcAft>
              <a:buClrTx/>
              <a:buSzTx/>
              <a:buFontTx/>
              <a:buNone/>
              <a:tabLst/>
              <a:defRPr/>
            </a:pPr>
            <a:r>
              <a:rPr lang="es-AR" sz="1200" b="1" i="1" kern="1200" dirty="0" smtClean="0">
                <a:solidFill>
                  <a:schemeClr val="tx1"/>
                </a:solidFill>
                <a:effectLst/>
                <a:latin typeface="+mn-lt"/>
                <a:ea typeface="+mn-ea"/>
                <a:cs typeface="+mn-cs"/>
              </a:rPr>
              <a:t>El procesamiento de datos corresponde a algún intento de elaborar, con datos conocidos, nuevos datos hasta ahora desconocidos.</a:t>
            </a:r>
            <a:endParaRPr lang="es-AR"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AR"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s-AR" sz="1200" kern="1200" dirty="0" smtClean="0">
                <a:solidFill>
                  <a:schemeClr val="tx1"/>
                </a:solidFill>
                <a:effectLst/>
                <a:latin typeface="+mn-lt"/>
                <a:ea typeface="+mn-ea"/>
                <a:cs typeface="+mn-cs"/>
              </a:rPr>
              <a:t>DATOS UTILIZADOS </a:t>
            </a:r>
            <a:r>
              <a:rPr lang="es-AR" sz="1200" kern="1200" dirty="0" smtClean="0">
                <a:solidFill>
                  <a:schemeClr val="tx1"/>
                </a:solidFill>
                <a:effectLst/>
                <a:latin typeface="+mn-lt"/>
                <a:ea typeface="+mn-ea"/>
                <a:cs typeface="+mn-cs"/>
                <a:sym typeface="Wingdings"/>
              </a:rPr>
              <a:t></a:t>
            </a:r>
            <a:r>
              <a:rPr lang="es-AR" sz="1200" kern="1200" dirty="0" smtClean="0">
                <a:solidFill>
                  <a:schemeClr val="tx1"/>
                </a:solidFill>
                <a:effectLst/>
                <a:latin typeface="+mn-lt"/>
                <a:ea typeface="+mn-ea"/>
                <a:cs typeface="+mn-cs"/>
              </a:rPr>
              <a:t> PROCESO DE CAMBIO </a:t>
            </a:r>
            <a:r>
              <a:rPr lang="es-AR" sz="1200" kern="1200" dirty="0" smtClean="0">
                <a:solidFill>
                  <a:schemeClr val="tx1"/>
                </a:solidFill>
                <a:effectLst/>
                <a:latin typeface="+mn-lt"/>
                <a:ea typeface="+mn-ea"/>
                <a:cs typeface="+mn-cs"/>
                <a:sym typeface="Wingdings"/>
              </a:rPr>
              <a:t></a:t>
            </a:r>
            <a:r>
              <a:rPr lang="es-AR" sz="1200" kern="1200" dirty="0" smtClean="0">
                <a:solidFill>
                  <a:schemeClr val="tx1"/>
                </a:solidFill>
                <a:effectLst/>
                <a:latin typeface="+mn-lt"/>
                <a:ea typeface="+mn-ea"/>
                <a:cs typeface="+mn-cs"/>
              </a:rPr>
              <a:t> NUEVOS DATOS</a:t>
            </a:r>
          </a:p>
          <a:p>
            <a:endParaRPr lang="es-AR" dirty="0"/>
          </a:p>
        </p:txBody>
      </p:sp>
      <p:sp>
        <p:nvSpPr>
          <p:cNvPr id="4" name="3 Marcador de número de diapositiva"/>
          <p:cNvSpPr>
            <a:spLocks noGrp="1"/>
          </p:cNvSpPr>
          <p:nvPr>
            <p:ph type="sldNum" sz="quarter" idx="10"/>
          </p:nvPr>
        </p:nvSpPr>
        <p:spPr/>
        <p:txBody>
          <a:bodyPr/>
          <a:lstStyle/>
          <a:p>
            <a:fld id="{860565B7-8466-4B12-9D7A-75F5D5FB6649}" type="slidenum">
              <a:rPr lang="es-AR" smtClean="0"/>
              <a:t>3</a:t>
            </a:fld>
            <a:endParaRPr lang="es-AR"/>
          </a:p>
        </p:txBody>
      </p:sp>
    </p:spTree>
    <p:extLst>
      <p:ext uri="{BB962C8B-B14F-4D97-AF65-F5344CB8AC3E}">
        <p14:creationId xmlns:p14="http://schemas.microsoft.com/office/powerpoint/2010/main" val="15379979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AR" sz="1200" kern="1200" dirty="0" smtClean="0">
                <a:solidFill>
                  <a:schemeClr val="tx1"/>
                </a:solidFill>
                <a:effectLst/>
                <a:latin typeface="+mn-lt"/>
                <a:ea typeface="+mn-ea"/>
                <a:cs typeface="+mn-cs"/>
              </a:rPr>
              <a:t>Algoritmo</a:t>
            </a:r>
          </a:p>
          <a:p>
            <a:r>
              <a:rPr lang="es-AR" sz="1200" kern="1200" dirty="0" smtClean="0">
                <a:solidFill>
                  <a:schemeClr val="tx1"/>
                </a:solidFill>
                <a:effectLst/>
                <a:latin typeface="+mn-lt"/>
                <a:ea typeface="+mn-ea"/>
                <a:cs typeface="+mn-cs"/>
              </a:rPr>
              <a:t>Algoritmo es el procedimiento que permite, a partir de los datos de un problema, obtener la solución del mismo.</a:t>
            </a:r>
          </a:p>
          <a:p>
            <a:r>
              <a:rPr lang="es-AR" sz="1200" kern="1200" dirty="0" smtClean="0">
                <a:solidFill>
                  <a:schemeClr val="tx1"/>
                </a:solidFill>
                <a:effectLst/>
                <a:latin typeface="+mn-lt"/>
                <a:ea typeface="+mn-ea"/>
                <a:cs typeface="+mn-cs"/>
              </a:rPr>
              <a:t> </a:t>
            </a:r>
          </a:p>
          <a:p>
            <a:r>
              <a:rPr lang="es-AR" sz="1200" kern="1200" dirty="0" smtClean="0">
                <a:solidFill>
                  <a:schemeClr val="tx1"/>
                </a:solidFill>
                <a:effectLst/>
                <a:latin typeface="+mn-lt"/>
                <a:ea typeface="+mn-ea"/>
                <a:cs typeface="+mn-cs"/>
              </a:rPr>
              <a:t>Por lo tanto, esos procedimientos variarán según sea el problema que se va a resolver.</a:t>
            </a:r>
          </a:p>
          <a:p>
            <a:r>
              <a:rPr lang="es-AR" sz="1200" kern="1200" dirty="0" smtClean="0">
                <a:solidFill>
                  <a:schemeClr val="tx1"/>
                </a:solidFill>
                <a:effectLst/>
                <a:latin typeface="+mn-lt"/>
                <a:ea typeface="+mn-ea"/>
                <a:cs typeface="+mn-cs"/>
              </a:rPr>
              <a:t>No se pueden prever algoritmos fijos, pero se pueden dar algunas pautas útiles para su elaboración. Estas pueden sintetizarse en las siguientes:</a:t>
            </a:r>
          </a:p>
          <a:p>
            <a:r>
              <a:rPr lang="es-AR" sz="1200" kern="1200" dirty="0" smtClean="0">
                <a:solidFill>
                  <a:schemeClr val="tx1"/>
                </a:solidFill>
                <a:effectLst/>
                <a:latin typeface="+mn-lt"/>
                <a:ea typeface="+mn-ea"/>
                <a:cs typeface="+mn-cs"/>
              </a:rPr>
              <a:t>•	Debe contar con un número finito de etapas perfectamente definidas.</a:t>
            </a:r>
          </a:p>
          <a:p>
            <a:r>
              <a:rPr lang="es-AR" sz="1200" kern="1200" dirty="0" smtClean="0">
                <a:solidFill>
                  <a:schemeClr val="tx1"/>
                </a:solidFill>
                <a:effectLst/>
                <a:latin typeface="+mn-lt"/>
                <a:ea typeface="+mn-ea"/>
                <a:cs typeface="+mn-cs"/>
              </a:rPr>
              <a:t>•	Responder al problema general, es decir, ser capaz de resolver todos los problemas con la misma estructura, teniendo en cuenta las posibles variantes que puedan presentar aquéllos.</a:t>
            </a:r>
          </a:p>
          <a:p>
            <a:r>
              <a:rPr lang="es-AR" sz="1200" kern="1200" dirty="0" smtClean="0">
                <a:solidFill>
                  <a:schemeClr val="tx1"/>
                </a:solidFill>
                <a:effectLst/>
                <a:latin typeface="+mn-lt"/>
                <a:ea typeface="+mn-ea"/>
                <a:cs typeface="+mn-cs"/>
              </a:rPr>
              <a:t>•	Tener en cuenta su aplicación práctica, evitando la sofisticación innecesaria.</a:t>
            </a:r>
          </a:p>
          <a:p>
            <a:r>
              <a:rPr lang="es-AR" sz="1200" kern="1200" dirty="0" smtClean="0">
                <a:solidFill>
                  <a:schemeClr val="tx1"/>
                </a:solidFill>
                <a:effectLst/>
                <a:latin typeface="+mn-lt"/>
                <a:ea typeface="+mn-ea"/>
                <a:cs typeface="+mn-cs"/>
              </a:rPr>
              <a:t> </a:t>
            </a:r>
          </a:p>
          <a:p>
            <a:r>
              <a:rPr lang="es-AR" sz="1200" kern="1200" dirty="0" smtClean="0">
                <a:solidFill>
                  <a:schemeClr val="tx1"/>
                </a:solidFill>
                <a:effectLst/>
                <a:latin typeface="+mn-lt"/>
                <a:ea typeface="+mn-ea"/>
                <a:cs typeface="+mn-cs"/>
              </a:rPr>
              <a:t>Por lo dicho se puede inferir que su confección es algo personal y requiere, en general, criterios propios, por lo que pueden diferir de otros algoritmos que logren la misma solución.</a:t>
            </a:r>
          </a:p>
          <a:p>
            <a:endParaRPr lang="es-AR" dirty="0"/>
          </a:p>
        </p:txBody>
      </p:sp>
      <p:sp>
        <p:nvSpPr>
          <p:cNvPr id="4" name="3 Marcador de número de diapositiva"/>
          <p:cNvSpPr>
            <a:spLocks noGrp="1"/>
          </p:cNvSpPr>
          <p:nvPr>
            <p:ph type="sldNum" sz="quarter" idx="10"/>
          </p:nvPr>
        </p:nvSpPr>
        <p:spPr/>
        <p:txBody>
          <a:bodyPr/>
          <a:lstStyle/>
          <a:p>
            <a:fld id="{860565B7-8466-4B12-9D7A-75F5D5FB6649}" type="slidenum">
              <a:rPr lang="es-AR" smtClean="0"/>
              <a:t>4</a:t>
            </a:fld>
            <a:endParaRPr lang="es-AR"/>
          </a:p>
        </p:txBody>
      </p:sp>
    </p:spTree>
    <p:extLst>
      <p:ext uri="{BB962C8B-B14F-4D97-AF65-F5344CB8AC3E}">
        <p14:creationId xmlns:p14="http://schemas.microsoft.com/office/powerpoint/2010/main" val="42317889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AR" sz="1200" kern="1200" dirty="0" smtClean="0">
                <a:solidFill>
                  <a:schemeClr val="tx1"/>
                </a:solidFill>
                <a:effectLst/>
                <a:latin typeface="+mn-lt"/>
                <a:ea typeface="+mn-ea"/>
                <a:cs typeface="+mn-cs"/>
              </a:rPr>
              <a:t>DIAGRAMA DE FLUJO</a:t>
            </a:r>
          </a:p>
          <a:p>
            <a:r>
              <a:rPr lang="es-AR" sz="1200" kern="1200" dirty="0" smtClean="0">
                <a:solidFill>
                  <a:schemeClr val="tx1"/>
                </a:solidFill>
                <a:effectLst/>
                <a:latin typeface="+mn-lt"/>
                <a:ea typeface="+mn-ea"/>
                <a:cs typeface="+mn-cs"/>
              </a:rPr>
              <a:t>Es la explicación gráfica de los pasos que se deben dar para desarrollar un algoritmo.</a:t>
            </a:r>
          </a:p>
          <a:p>
            <a:r>
              <a:rPr lang="es-AR" sz="1200" i="1" kern="1200" dirty="0" smtClean="0">
                <a:solidFill>
                  <a:schemeClr val="tx1"/>
                </a:solidFill>
                <a:effectLst/>
                <a:latin typeface="+mn-lt"/>
                <a:ea typeface="+mn-ea"/>
                <a:cs typeface="+mn-cs"/>
              </a:rPr>
              <a:t>Un diagrama de flujo ilustra las etapas y el orden que debe seguir para desarrollar un algoritmo.</a:t>
            </a:r>
            <a:endParaRPr lang="es-AR" sz="1200" kern="1200" dirty="0" smtClean="0">
              <a:solidFill>
                <a:schemeClr val="tx1"/>
              </a:solidFill>
              <a:effectLst/>
              <a:latin typeface="+mn-lt"/>
              <a:ea typeface="+mn-ea"/>
              <a:cs typeface="+mn-cs"/>
            </a:endParaRPr>
          </a:p>
          <a:p>
            <a:r>
              <a:rPr lang="es-AR" sz="1200" kern="1200" dirty="0" smtClean="0">
                <a:solidFill>
                  <a:schemeClr val="tx1"/>
                </a:solidFill>
                <a:effectLst/>
                <a:latin typeface="+mn-lt"/>
                <a:ea typeface="+mn-ea"/>
                <a:cs typeface="+mn-cs"/>
              </a:rPr>
              <a:t>La confección de diagramas tiene por objetivo lograr una comprensión general del problema y del proceso. Es un documento visible y sintético del algoritmo; permite detectar fallas lógicas en su confección (si las tiene) y simplifica su presentación para su ejecución.</a:t>
            </a:r>
          </a:p>
          <a:p>
            <a:r>
              <a:rPr lang="es-AR" sz="1200" kern="1200" dirty="0" smtClean="0">
                <a:solidFill>
                  <a:schemeClr val="tx1"/>
                </a:solidFill>
                <a:effectLst/>
                <a:latin typeface="+mn-lt"/>
                <a:ea typeface="+mn-ea"/>
                <a:cs typeface="+mn-cs"/>
              </a:rPr>
              <a:t>El diagrama de flujo es una estructura de símbolos (llamados bloques) conectados entre sí, que indican paso a paso las operaciones o decisiones lógicas que deben ser realizadas.</a:t>
            </a:r>
          </a:p>
          <a:p>
            <a:r>
              <a:rPr lang="es-AR" sz="1200" kern="1200" dirty="0" smtClean="0">
                <a:solidFill>
                  <a:schemeClr val="tx1"/>
                </a:solidFill>
                <a:effectLst/>
                <a:latin typeface="+mn-lt"/>
                <a:ea typeface="+mn-ea"/>
                <a:cs typeface="+mn-cs"/>
              </a:rPr>
              <a:t>El conocimiento de bloques de decisión, bifurcaciones y ciclos, es básico para la organización de un programa.</a:t>
            </a:r>
          </a:p>
          <a:p>
            <a:r>
              <a:rPr lang="es-AR" sz="1200" kern="1200" dirty="0" smtClean="0">
                <a:solidFill>
                  <a:schemeClr val="tx1"/>
                </a:solidFill>
                <a:effectLst/>
                <a:latin typeface="+mn-lt"/>
                <a:ea typeface="+mn-ea"/>
                <a:cs typeface="+mn-cs"/>
              </a:rPr>
              <a:t>Se pueden hacer diagramas de flujo de procesos cotidianos, hasta de complicados algoritmos matemáticos. Así por ejemplo se puede diagramar las acciones sucesivas necesarias para cruzar la calle, leer un libro, usar el teléfono, preparar la mesa, etc.</a:t>
            </a:r>
          </a:p>
          <a:p>
            <a:r>
              <a:rPr lang="es-AR" sz="1200" kern="1200" dirty="0" smtClean="0">
                <a:solidFill>
                  <a:schemeClr val="tx1"/>
                </a:solidFill>
                <a:effectLst/>
                <a:latin typeface="+mn-lt"/>
                <a:ea typeface="+mn-ea"/>
                <a:cs typeface="+mn-cs"/>
              </a:rPr>
              <a:t>Los símbolos que se utilizan y el significado que determina el uso de cada uno, son los siguientes:</a:t>
            </a:r>
          </a:p>
          <a:p>
            <a:endParaRPr lang="es-AR" dirty="0"/>
          </a:p>
        </p:txBody>
      </p:sp>
      <p:sp>
        <p:nvSpPr>
          <p:cNvPr id="4" name="3 Marcador de número de diapositiva"/>
          <p:cNvSpPr>
            <a:spLocks noGrp="1"/>
          </p:cNvSpPr>
          <p:nvPr>
            <p:ph type="sldNum" sz="quarter" idx="10"/>
          </p:nvPr>
        </p:nvSpPr>
        <p:spPr/>
        <p:txBody>
          <a:bodyPr/>
          <a:lstStyle/>
          <a:p>
            <a:fld id="{860565B7-8466-4B12-9D7A-75F5D5FB6649}" type="slidenum">
              <a:rPr lang="es-AR" smtClean="0"/>
              <a:t>5</a:t>
            </a:fld>
            <a:endParaRPr lang="es-AR"/>
          </a:p>
        </p:txBody>
      </p:sp>
    </p:spTree>
    <p:extLst>
      <p:ext uri="{BB962C8B-B14F-4D97-AF65-F5344CB8AC3E}">
        <p14:creationId xmlns:p14="http://schemas.microsoft.com/office/powerpoint/2010/main" val="41490909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s-ES" smtClean="0"/>
              <a:t>Haga clic para modificar el estilo de título del patrón</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7" name="Date Placeholder 6"/>
          <p:cNvSpPr>
            <a:spLocks noGrp="1"/>
          </p:cNvSpPr>
          <p:nvPr>
            <p:ph type="dt" sz="half" idx="10"/>
          </p:nvPr>
        </p:nvSpPr>
        <p:spPr/>
        <p:txBody>
          <a:bodyPr/>
          <a:lstStyle/>
          <a:p>
            <a:fld id="{D0AC3EB1-79F4-4A37-9D94-45B062F0BBA2}" type="datetimeFigureOut">
              <a:rPr lang="es-AR" smtClean="0"/>
              <a:t>20/04/2013</a:t>
            </a:fld>
            <a:endParaRPr lang="es-AR"/>
          </a:p>
        </p:txBody>
      </p:sp>
      <p:sp>
        <p:nvSpPr>
          <p:cNvPr id="8" name="Slide Number Placeholder 7"/>
          <p:cNvSpPr>
            <a:spLocks noGrp="1"/>
          </p:cNvSpPr>
          <p:nvPr>
            <p:ph type="sldNum" sz="quarter" idx="11"/>
          </p:nvPr>
        </p:nvSpPr>
        <p:spPr/>
        <p:txBody>
          <a:bodyPr/>
          <a:lstStyle/>
          <a:p>
            <a:fld id="{B2CDA945-558B-4056-8479-CD58EB9FC6AB}" type="slidenum">
              <a:rPr lang="es-AR" smtClean="0"/>
              <a:t>‹Nº›</a:t>
            </a:fld>
            <a:endParaRPr lang="es-AR"/>
          </a:p>
        </p:txBody>
      </p:sp>
      <p:sp>
        <p:nvSpPr>
          <p:cNvPr id="9" name="Footer Placeholder 8"/>
          <p:cNvSpPr>
            <a:spLocks noGrp="1"/>
          </p:cNvSpPr>
          <p:nvPr>
            <p:ph type="ftr" sz="quarter" idx="12"/>
          </p:nvPr>
        </p:nvSpPr>
        <p:spPr/>
        <p:txBody>
          <a:bodyPr/>
          <a:lstStyle/>
          <a:p>
            <a:endParaRPr lang="es-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D0AC3EB1-79F4-4A37-9D94-45B062F0BBA2}" type="datetimeFigureOut">
              <a:rPr lang="es-AR" smtClean="0"/>
              <a:t>20/04/2013</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B2CDA945-558B-4056-8479-CD58EB9FC6AB}" type="slidenum">
              <a:rPr lang="es-AR" smtClean="0"/>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D0AC3EB1-79F4-4A37-9D94-45B062F0BBA2}" type="datetimeFigureOut">
              <a:rPr lang="es-AR" smtClean="0"/>
              <a:t>20/04/2013</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B2CDA945-558B-4056-8479-CD58EB9FC6AB}" type="slidenum">
              <a:rPr lang="es-AR" smtClean="0"/>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0AC3EB1-79F4-4A37-9D94-45B062F0BBA2}" type="datetimeFigureOut">
              <a:rPr lang="es-AR" smtClean="0"/>
              <a:t>20/04/2013</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B2CDA945-558B-4056-8479-CD58EB9FC6AB}" type="slidenum">
              <a:rPr lang="es-AR" smtClean="0"/>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0AC3EB1-79F4-4A37-9D94-45B062F0BBA2}" type="datetimeFigureOut">
              <a:rPr lang="es-AR" smtClean="0"/>
              <a:t>20/04/2013</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B2CDA945-558B-4056-8479-CD58EB9FC6AB}" type="slidenum">
              <a:rPr lang="es-AR" smtClean="0"/>
              <a:t>‹Nº›</a:t>
            </a:fld>
            <a:endParaRPr lang="es-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0AC3EB1-79F4-4A37-9D94-45B062F0BBA2}" type="datetimeFigureOut">
              <a:rPr lang="es-AR" smtClean="0"/>
              <a:t>20/04/2013</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B2CDA945-558B-4056-8479-CD58EB9FC6AB}" type="slidenum">
              <a:rPr lang="es-AR" smtClean="0"/>
              <a:t>‹Nº›</a:t>
            </a:fld>
            <a:endParaRPr lang="es-AR"/>
          </a:p>
        </p:txBody>
      </p:sp>
      <p:sp>
        <p:nvSpPr>
          <p:cNvPr id="9" name="Title 8"/>
          <p:cNvSpPr>
            <a:spLocks noGrp="1"/>
          </p:cNvSpPr>
          <p:nvPr>
            <p:ph type="title"/>
          </p:nvPr>
        </p:nvSpPr>
        <p:spPr>
          <a:xfrm>
            <a:off x="914400" y="1544715"/>
            <a:ext cx="7315200" cy="1154097"/>
          </a:xfrm>
        </p:spPr>
        <p:txBody>
          <a:bodyPr/>
          <a:lstStyle/>
          <a:p>
            <a:r>
              <a:rPr lang="es-ES" smtClean="0"/>
              <a:t>Haga clic para modificar el estilo de título del patrón</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7" name="Date Placeholder 6"/>
          <p:cNvSpPr>
            <a:spLocks noGrp="1"/>
          </p:cNvSpPr>
          <p:nvPr>
            <p:ph type="dt" sz="half" idx="10"/>
          </p:nvPr>
        </p:nvSpPr>
        <p:spPr/>
        <p:txBody>
          <a:bodyPr/>
          <a:lstStyle/>
          <a:p>
            <a:fld id="{D0AC3EB1-79F4-4A37-9D94-45B062F0BBA2}" type="datetimeFigureOut">
              <a:rPr lang="es-AR" smtClean="0"/>
              <a:t>20/04/2013</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B2CDA945-558B-4056-8479-CD58EB9FC6AB}" type="slidenum">
              <a:rPr lang="es-AR" smtClean="0"/>
              <a:t>‹Nº›</a:t>
            </a:fld>
            <a:endParaRPr lang="es-AR"/>
          </a:p>
        </p:txBody>
      </p:sp>
      <p:sp>
        <p:nvSpPr>
          <p:cNvPr id="10" name="Title 9"/>
          <p:cNvSpPr>
            <a:spLocks noGrp="1"/>
          </p:cNvSpPr>
          <p:nvPr>
            <p:ph type="title"/>
          </p:nvPr>
        </p:nvSpPr>
        <p:spPr>
          <a:xfrm>
            <a:off x="914400" y="1544715"/>
            <a:ext cx="7315200" cy="1154097"/>
          </a:xfrm>
        </p:spPr>
        <p:txBody>
          <a:bodyPr/>
          <a:lstStyle/>
          <a:p>
            <a:r>
              <a:rPr lang="es-ES" smtClean="0"/>
              <a:t>Haga clic para modificar el estilo de título del patrón</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D0AC3EB1-79F4-4A37-9D94-45B062F0BBA2}" type="datetimeFigureOut">
              <a:rPr lang="es-AR" smtClean="0"/>
              <a:t>20/04/2013</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B2CDA945-558B-4056-8479-CD58EB9FC6AB}" type="slidenum">
              <a:rPr lang="es-AR" smtClean="0"/>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AC3EB1-79F4-4A37-9D94-45B062F0BBA2}" type="datetimeFigureOut">
              <a:rPr lang="es-AR" smtClean="0"/>
              <a:t>20/04/2013</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B2CDA945-558B-4056-8479-CD58EB9FC6AB}" type="slidenum">
              <a:rPr lang="es-AR" smtClean="0"/>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0AC3EB1-79F4-4A37-9D94-45B062F0BBA2}" type="datetimeFigureOut">
              <a:rPr lang="es-AR" smtClean="0"/>
              <a:t>20/04/2013</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B2CDA945-558B-4056-8479-CD58EB9FC6AB}" type="slidenum">
              <a:rPr lang="es-AR" smtClean="0"/>
              <a:t>‹Nº›</a:t>
            </a:fld>
            <a:endParaRPr lang="es-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0AC3EB1-79F4-4A37-9D94-45B062F0BBA2}" type="datetimeFigureOut">
              <a:rPr lang="es-AR" smtClean="0"/>
              <a:t>20/04/2013</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B2CDA945-558B-4056-8479-CD58EB9FC6AB}" type="slidenum">
              <a:rPr lang="es-AR" smtClean="0"/>
              <a:t>‹Nº›</a:t>
            </a:fld>
            <a:endParaRPr lang="es-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D0AC3EB1-79F4-4A37-9D94-45B062F0BBA2}" type="datetimeFigureOut">
              <a:rPr lang="es-AR" smtClean="0"/>
              <a:t>20/04/2013</a:t>
            </a:fld>
            <a:endParaRPr lang="es-AR"/>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B2CDA945-558B-4056-8479-CD58EB9FC6AB}" type="slidenum">
              <a:rPr lang="es-AR" smtClean="0"/>
              <a:t>‹Nº›</a:t>
            </a:fld>
            <a:endParaRPr lang="es-AR"/>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s-A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332656"/>
            <a:ext cx="6840760" cy="584775"/>
          </a:xfrm>
          <a:prstGeom prst="rect">
            <a:avLst/>
          </a:prstGeom>
          <a:noFill/>
        </p:spPr>
        <p:txBody>
          <a:bodyPr wrap="square" rtlCol="0">
            <a:spAutoFit/>
          </a:bodyPr>
          <a:lstStyle/>
          <a:p>
            <a:r>
              <a:rPr lang="es-AR" sz="3200" b="1" dirty="0" smtClean="0">
                <a:effectLst>
                  <a:outerShdw blurRad="38100" dist="38100" dir="2700000" algn="tl">
                    <a:srgbClr val="000000">
                      <a:alpha val="43137"/>
                    </a:srgbClr>
                  </a:outerShdw>
                </a:effectLst>
              </a:rPr>
              <a:t>CONSIDERACIONES GENERALES</a:t>
            </a:r>
            <a:endParaRPr lang="es-AR" sz="3200" b="1" dirty="0">
              <a:effectLst>
                <a:outerShdw blurRad="38100" dist="38100" dir="2700000" algn="tl">
                  <a:srgbClr val="000000">
                    <a:alpha val="43137"/>
                  </a:srgbClr>
                </a:outerShdw>
              </a:effectLst>
            </a:endParaRPr>
          </a:p>
        </p:txBody>
      </p:sp>
      <p:sp>
        <p:nvSpPr>
          <p:cNvPr id="6" name="5 Rectángulo"/>
          <p:cNvSpPr/>
          <p:nvPr/>
        </p:nvSpPr>
        <p:spPr>
          <a:xfrm>
            <a:off x="323528" y="1124744"/>
            <a:ext cx="8640960" cy="646331"/>
          </a:xfrm>
          <a:prstGeom prst="rect">
            <a:avLst/>
          </a:prstGeom>
        </p:spPr>
        <p:txBody>
          <a:bodyPr wrap="square">
            <a:spAutoFit/>
          </a:bodyPr>
          <a:lstStyle/>
          <a:p>
            <a:pPr algn="just"/>
            <a:r>
              <a:rPr lang="es-AR" dirty="0" smtClean="0"/>
              <a:t>Todo procedimiento, numérico o no, que se quiera resolver con el auxilio de una computadora, debe traducirse en una serie bien definida de pasos.</a:t>
            </a:r>
            <a:endParaRPr lang="es-AR" dirty="0"/>
          </a:p>
        </p:txBody>
      </p:sp>
      <p:sp>
        <p:nvSpPr>
          <p:cNvPr id="7" name="6 Rectángulo"/>
          <p:cNvSpPr/>
          <p:nvPr/>
        </p:nvSpPr>
        <p:spPr>
          <a:xfrm>
            <a:off x="323528" y="1997839"/>
            <a:ext cx="8640960" cy="1477328"/>
          </a:xfrm>
          <a:prstGeom prst="rect">
            <a:avLst/>
          </a:prstGeom>
        </p:spPr>
        <p:txBody>
          <a:bodyPr wrap="square">
            <a:spAutoFit/>
          </a:bodyPr>
          <a:lstStyle/>
          <a:p>
            <a:pPr algn="just"/>
            <a:r>
              <a:rPr lang="es-AR" dirty="0" smtClean="0"/>
              <a:t>1) Identificación del problema: Es seleccionar un método general para su solución, es decir, qué combinación de objetivos debe satisfacer, especificando las condiciones bajo las cuales debe operar. Este método puede ser simple o complicado, pero en todos los casos se requiere un conocimiento completo del problema y aquí es muy poco lo que puede hacer la computadora para colaborar.</a:t>
            </a:r>
            <a:endParaRPr lang="es-AR" dirty="0"/>
          </a:p>
        </p:txBody>
      </p:sp>
      <p:sp>
        <p:nvSpPr>
          <p:cNvPr id="8" name="7 Rectángulo"/>
          <p:cNvSpPr/>
          <p:nvPr/>
        </p:nvSpPr>
        <p:spPr>
          <a:xfrm>
            <a:off x="323528" y="3645023"/>
            <a:ext cx="8640960" cy="1200329"/>
          </a:xfrm>
          <a:prstGeom prst="rect">
            <a:avLst/>
          </a:prstGeom>
        </p:spPr>
        <p:txBody>
          <a:bodyPr wrap="square">
            <a:spAutoFit/>
          </a:bodyPr>
          <a:lstStyle/>
          <a:p>
            <a:pPr algn="just"/>
            <a:r>
              <a:rPr lang="es-AR" dirty="0" smtClean="0"/>
              <a:t>2) Etapas lógicas que deben ser tenidas en cuenta para el logro de los objetivos: Como ayuda complementaria el problema puede representarse en forma gráfica mediante un diagrama llamado "de flujo", el cual es útil sólo para el programador, ya que no lo comprende la computadora.</a:t>
            </a:r>
            <a:endParaRPr lang="es-AR" dirty="0"/>
          </a:p>
        </p:txBody>
      </p:sp>
      <p:sp>
        <p:nvSpPr>
          <p:cNvPr id="9" name="8 Rectángulo"/>
          <p:cNvSpPr/>
          <p:nvPr/>
        </p:nvSpPr>
        <p:spPr>
          <a:xfrm>
            <a:off x="323528" y="5109284"/>
            <a:ext cx="8640960" cy="1200329"/>
          </a:xfrm>
          <a:prstGeom prst="rect">
            <a:avLst/>
          </a:prstGeom>
        </p:spPr>
        <p:txBody>
          <a:bodyPr wrap="square">
            <a:spAutoFit/>
          </a:bodyPr>
          <a:lstStyle/>
          <a:p>
            <a:pPr algn="just"/>
            <a:r>
              <a:rPr lang="es-AR" dirty="0" smtClean="0"/>
              <a:t>3) Traducción al lenguaje de la computadora: Es necesario adecuar el problema a un "lenguaje" que pueda ser interpretado por la computadora. Esto hace imprescindible el conocimiento de algunos de ellos para poder operar con la misma.</a:t>
            </a:r>
            <a:endParaRPr lang="es-AR" dirty="0"/>
          </a:p>
        </p:txBody>
      </p:sp>
    </p:spTree>
    <p:extLst>
      <p:ext uri="{BB962C8B-B14F-4D97-AF65-F5344CB8AC3E}">
        <p14:creationId xmlns:p14="http://schemas.microsoft.com/office/powerpoint/2010/main" val="215115494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additive="base">
                                        <p:cTn id="16" dur="500" fill="hold"/>
                                        <p:tgtEl>
                                          <p:spTgt spid="8"/>
                                        </p:tgtEl>
                                        <p:attrNameLst>
                                          <p:attrName>ppt_x</p:attrName>
                                        </p:attrNameLst>
                                      </p:cBhvr>
                                      <p:tavLst>
                                        <p:tav tm="0">
                                          <p:val>
                                            <p:strVal val="#ppt_x"/>
                                          </p:val>
                                        </p:tav>
                                        <p:tav tm="100000">
                                          <p:val>
                                            <p:strVal val="#ppt_x"/>
                                          </p:val>
                                        </p:tav>
                                      </p:tavLst>
                                    </p:anim>
                                    <p:anim calcmode="lin" valueType="num">
                                      <p:cBhvr additive="base">
                                        <p:cTn id="17"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1000"/>
                                        <p:tgtEl>
                                          <p:spTgt spid="9"/>
                                        </p:tgtEl>
                                      </p:cBhvr>
                                    </p:animEffect>
                                    <p:anim calcmode="lin" valueType="num">
                                      <p:cBhvr>
                                        <p:cTn id="23" dur="1000" fill="hold"/>
                                        <p:tgtEl>
                                          <p:spTgt spid="9"/>
                                        </p:tgtEl>
                                        <p:attrNameLst>
                                          <p:attrName>ppt_x</p:attrName>
                                        </p:attrNameLst>
                                      </p:cBhvr>
                                      <p:tavLst>
                                        <p:tav tm="0">
                                          <p:val>
                                            <p:strVal val="#ppt_x"/>
                                          </p:val>
                                        </p:tav>
                                        <p:tav tm="100000">
                                          <p:val>
                                            <p:strVal val="#ppt_x"/>
                                          </p:val>
                                        </p:tav>
                                      </p:tavLst>
                                    </p:anim>
                                    <p:anim calcmode="lin" valueType="num">
                                      <p:cBhvr>
                                        <p:cTn id="2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332656"/>
            <a:ext cx="6840760" cy="584775"/>
          </a:xfrm>
          <a:prstGeom prst="rect">
            <a:avLst/>
          </a:prstGeom>
          <a:noFill/>
        </p:spPr>
        <p:txBody>
          <a:bodyPr wrap="square" rtlCol="0">
            <a:spAutoFit/>
          </a:bodyPr>
          <a:lstStyle/>
          <a:p>
            <a:r>
              <a:rPr lang="es-AR" sz="3200" b="1" dirty="0" smtClean="0">
                <a:effectLst>
                  <a:outerShdw blurRad="38100" dist="38100" dir="2700000" algn="tl">
                    <a:srgbClr val="000000">
                      <a:alpha val="43137"/>
                    </a:srgbClr>
                  </a:outerShdw>
                </a:effectLst>
              </a:rPr>
              <a:t>CONSIDERACIONES GENERALES</a:t>
            </a:r>
            <a:endParaRPr lang="es-AR" sz="3200" b="1" dirty="0">
              <a:effectLst>
                <a:outerShdw blurRad="38100" dist="38100" dir="2700000" algn="tl">
                  <a:srgbClr val="000000">
                    <a:alpha val="43137"/>
                  </a:srgbClr>
                </a:outerShdw>
              </a:effectLst>
            </a:endParaRPr>
          </a:p>
        </p:txBody>
      </p:sp>
      <p:sp>
        <p:nvSpPr>
          <p:cNvPr id="5" name="4 Rectángulo"/>
          <p:cNvSpPr/>
          <p:nvPr/>
        </p:nvSpPr>
        <p:spPr>
          <a:xfrm>
            <a:off x="323528" y="1052736"/>
            <a:ext cx="8640960" cy="923330"/>
          </a:xfrm>
          <a:prstGeom prst="rect">
            <a:avLst/>
          </a:prstGeom>
        </p:spPr>
        <p:txBody>
          <a:bodyPr wrap="square">
            <a:spAutoFit/>
          </a:bodyPr>
          <a:lstStyle/>
          <a:p>
            <a:pPr algn="just"/>
            <a:r>
              <a:rPr lang="es-AR" i="1" dirty="0" smtClean="0">
                <a:effectLst>
                  <a:outerShdw blurRad="38100" dist="38100" dir="2700000" algn="tl">
                    <a:srgbClr val="000000">
                      <a:alpha val="43137"/>
                    </a:srgbClr>
                  </a:outerShdw>
                </a:effectLst>
              </a:rPr>
              <a:t>Lo descripto hasta ahora: comprensión del problema, la expresión del mismo en las distintas etapas lógicas requeridas para el logro del objetivo y traducción al lenguaje de la computadora, constituyen las etapas de la programación.</a:t>
            </a:r>
            <a:endParaRPr lang="es-AR" i="1" dirty="0">
              <a:effectLst>
                <a:outerShdw blurRad="38100" dist="38100" dir="2700000" algn="tl">
                  <a:srgbClr val="000000">
                    <a:alpha val="43137"/>
                  </a:srgbClr>
                </a:outerShdw>
              </a:effectLst>
            </a:endParaRPr>
          </a:p>
        </p:txBody>
      </p:sp>
      <p:sp>
        <p:nvSpPr>
          <p:cNvPr id="6" name="5 Rectángulo"/>
          <p:cNvSpPr/>
          <p:nvPr/>
        </p:nvSpPr>
        <p:spPr>
          <a:xfrm>
            <a:off x="323528" y="2132856"/>
            <a:ext cx="8640960" cy="646331"/>
          </a:xfrm>
          <a:prstGeom prst="rect">
            <a:avLst/>
          </a:prstGeom>
        </p:spPr>
        <p:txBody>
          <a:bodyPr wrap="square">
            <a:spAutoFit/>
          </a:bodyPr>
          <a:lstStyle/>
          <a:p>
            <a:pPr algn="just"/>
            <a:r>
              <a:rPr lang="es-AR" i="1" dirty="0" smtClean="0"/>
              <a:t>Se llama programa al resultado de la secuencia lógica de instrucciones o procesos que permitirán la resolución del problema.</a:t>
            </a:r>
            <a:endParaRPr lang="es-AR" i="1" dirty="0"/>
          </a:p>
        </p:txBody>
      </p:sp>
      <p:sp>
        <p:nvSpPr>
          <p:cNvPr id="7" name="6 Rectángulo"/>
          <p:cNvSpPr/>
          <p:nvPr/>
        </p:nvSpPr>
        <p:spPr>
          <a:xfrm>
            <a:off x="323528" y="2887776"/>
            <a:ext cx="8640960" cy="1200329"/>
          </a:xfrm>
          <a:prstGeom prst="rect">
            <a:avLst/>
          </a:prstGeom>
        </p:spPr>
        <p:txBody>
          <a:bodyPr wrap="square">
            <a:spAutoFit/>
          </a:bodyPr>
          <a:lstStyle/>
          <a:p>
            <a:pPr algn="just"/>
            <a:r>
              <a:rPr lang="es-AR" dirty="0" smtClean="0"/>
              <a:t>4) Observación y prueba de un programa: Es necesario saber si el programa cumple con la finalidad para la que fue diseñado. Ello se logra haciendo uso de la computadora y efectuando, si fuera necesario, correcciones hasta su puesta a punto.</a:t>
            </a:r>
            <a:endParaRPr lang="es-AR" dirty="0"/>
          </a:p>
        </p:txBody>
      </p:sp>
      <p:sp>
        <p:nvSpPr>
          <p:cNvPr id="8" name="7 Rectángulo"/>
          <p:cNvSpPr/>
          <p:nvPr/>
        </p:nvSpPr>
        <p:spPr>
          <a:xfrm>
            <a:off x="323528" y="4221088"/>
            <a:ext cx="8640960" cy="923330"/>
          </a:xfrm>
          <a:prstGeom prst="rect">
            <a:avLst/>
          </a:prstGeom>
        </p:spPr>
        <p:txBody>
          <a:bodyPr wrap="square">
            <a:spAutoFit/>
          </a:bodyPr>
          <a:lstStyle/>
          <a:p>
            <a:pPr algn="just"/>
            <a:r>
              <a:rPr lang="es-AR" dirty="0" smtClean="0"/>
              <a:t>5) Análisis de los resultados: En muchos casos, los resultados obtenidos con el programa no son la solución total del problema, es por eso que deben ser interpretados en función del interrogante general.</a:t>
            </a:r>
            <a:endParaRPr lang="es-AR" dirty="0"/>
          </a:p>
        </p:txBody>
      </p:sp>
    </p:spTree>
    <p:extLst>
      <p:ext uri="{BB962C8B-B14F-4D97-AF65-F5344CB8AC3E}">
        <p14:creationId xmlns:p14="http://schemas.microsoft.com/office/powerpoint/2010/main" val="160006496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heel(1)">
                                      <p:cBhvr>
                                        <p:cTn id="2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95536" y="332656"/>
            <a:ext cx="5519460" cy="646331"/>
          </a:xfrm>
          <a:prstGeom prst="rect">
            <a:avLst/>
          </a:prstGeom>
        </p:spPr>
        <p:txBody>
          <a:bodyPr wrap="none">
            <a:spAutoFit/>
          </a:bodyPr>
          <a:lstStyle/>
          <a:p>
            <a:r>
              <a:rPr lang="es-AR" sz="3600" b="1" dirty="0" smtClean="0">
                <a:effectLst>
                  <a:outerShdw blurRad="38100" dist="38100" dir="2700000" algn="tl">
                    <a:srgbClr val="000000">
                      <a:alpha val="43137"/>
                    </a:srgbClr>
                  </a:outerShdw>
                </a:effectLst>
              </a:rPr>
              <a:t>Procesamiento de datos</a:t>
            </a:r>
            <a:endParaRPr lang="es-AR" sz="3600" b="1" dirty="0">
              <a:effectLst>
                <a:outerShdw blurRad="38100" dist="38100" dir="2700000" algn="tl">
                  <a:srgbClr val="000000">
                    <a:alpha val="43137"/>
                  </a:srgbClr>
                </a:outerShdw>
              </a:effectLst>
            </a:endParaRPr>
          </a:p>
        </p:txBody>
      </p:sp>
      <p:sp>
        <p:nvSpPr>
          <p:cNvPr id="3" name="2 Rectángulo"/>
          <p:cNvSpPr/>
          <p:nvPr/>
        </p:nvSpPr>
        <p:spPr>
          <a:xfrm>
            <a:off x="395536" y="1216588"/>
            <a:ext cx="8352928" cy="923330"/>
          </a:xfrm>
          <a:prstGeom prst="rect">
            <a:avLst/>
          </a:prstGeom>
        </p:spPr>
        <p:txBody>
          <a:bodyPr wrap="square">
            <a:spAutoFit/>
          </a:bodyPr>
          <a:lstStyle/>
          <a:p>
            <a:pPr algn="just"/>
            <a:r>
              <a:rPr lang="es-AR" dirty="0" smtClean="0"/>
              <a:t>Todo problema por resolver requiere un proceso que, partiendo de datos iniciales, nos permita arribar a nuevos datos que constituyan la solución del mismo. Eso es lo que se llama procesamiento de datos.</a:t>
            </a:r>
            <a:endParaRPr lang="es-AR" dirty="0"/>
          </a:p>
        </p:txBody>
      </p:sp>
      <p:sp>
        <p:nvSpPr>
          <p:cNvPr id="4" name="3 Rectángulo"/>
          <p:cNvSpPr/>
          <p:nvPr/>
        </p:nvSpPr>
        <p:spPr>
          <a:xfrm>
            <a:off x="395536" y="2420888"/>
            <a:ext cx="8280920" cy="646331"/>
          </a:xfrm>
          <a:prstGeom prst="rect">
            <a:avLst/>
          </a:prstGeom>
        </p:spPr>
        <p:txBody>
          <a:bodyPr wrap="square">
            <a:spAutoFit/>
          </a:bodyPr>
          <a:lstStyle/>
          <a:p>
            <a:pPr algn="just"/>
            <a:r>
              <a:rPr lang="es-AR" dirty="0" smtClean="0"/>
              <a:t>El procesamiento de datos corresponde a algún intento de elaborar, con datos conocidos, nuevos datos hasta ahora desconocidos.</a:t>
            </a:r>
            <a:endParaRPr lang="es-AR" dirty="0"/>
          </a:p>
        </p:txBody>
      </p:sp>
      <p:sp>
        <p:nvSpPr>
          <p:cNvPr id="6" name="5 Rectángulo"/>
          <p:cNvSpPr/>
          <p:nvPr/>
        </p:nvSpPr>
        <p:spPr>
          <a:xfrm>
            <a:off x="389514" y="5939988"/>
            <a:ext cx="2381934" cy="369332"/>
          </a:xfrm>
          <a:prstGeom prst="rect">
            <a:avLst/>
          </a:prstGeom>
        </p:spPr>
        <p:style>
          <a:lnRef idx="0">
            <a:schemeClr val="accent5"/>
          </a:lnRef>
          <a:fillRef idx="3">
            <a:schemeClr val="accent5"/>
          </a:fillRef>
          <a:effectRef idx="3">
            <a:schemeClr val="accent5"/>
          </a:effectRef>
          <a:fontRef idx="minor">
            <a:schemeClr val="lt1"/>
          </a:fontRef>
        </p:style>
        <p:txBody>
          <a:bodyPr wrap="none">
            <a:spAutoFit/>
          </a:bodyPr>
          <a:lstStyle/>
          <a:p>
            <a:r>
              <a:rPr lang="es-AR" dirty="0" smtClean="0"/>
              <a:t>DATOS UTILIZADOS</a:t>
            </a:r>
            <a:endParaRPr lang="es-AR" dirty="0"/>
          </a:p>
        </p:txBody>
      </p:sp>
      <p:sp>
        <p:nvSpPr>
          <p:cNvPr id="7" name="6 Flecha derecha"/>
          <p:cNvSpPr/>
          <p:nvPr/>
        </p:nvSpPr>
        <p:spPr>
          <a:xfrm>
            <a:off x="2909794" y="5939988"/>
            <a:ext cx="432048" cy="369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8" name="7 Rectángulo"/>
          <p:cNvSpPr/>
          <p:nvPr/>
        </p:nvSpPr>
        <p:spPr>
          <a:xfrm>
            <a:off x="3413850" y="5939988"/>
            <a:ext cx="2762295" cy="369332"/>
          </a:xfrm>
          <a:prstGeom prst="rect">
            <a:avLst/>
          </a:prstGeom>
        </p:spPr>
        <p:style>
          <a:lnRef idx="1">
            <a:schemeClr val="accent5"/>
          </a:lnRef>
          <a:fillRef idx="3">
            <a:schemeClr val="accent5"/>
          </a:fillRef>
          <a:effectRef idx="2">
            <a:schemeClr val="accent5"/>
          </a:effectRef>
          <a:fontRef idx="minor">
            <a:schemeClr val="lt1"/>
          </a:fontRef>
        </p:style>
        <p:txBody>
          <a:bodyPr wrap="none">
            <a:spAutoFit/>
          </a:bodyPr>
          <a:lstStyle/>
          <a:p>
            <a:r>
              <a:rPr lang="es-AR" dirty="0" smtClean="0"/>
              <a:t>PROCESO DE CAMBIO </a:t>
            </a:r>
            <a:endParaRPr lang="es-AR" dirty="0"/>
          </a:p>
        </p:txBody>
      </p:sp>
      <p:sp>
        <p:nvSpPr>
          <p:cNvPr id="9" name="8 Flecha derecha"/>
          <p:cNvSpPr/>
          <p:nvPr/>
        </p:nvSpPr>
        <p:spPr>
          <a:xfrm>
            <a:off x="6294170" y="5939988"/>
            <a:ext cx="432048" cy="369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0" name="9 Rectángulo"/>
          <p:cNvSpPr/>
          <p:nvPr/>
        </p:nvSpPr>
        <p:spPr>
          <a:xfrm>
            <a:off x="6823259" y="5939988"/>
            <a:ext cx="1997213" cy="369332"/>
          </a:xfrm>
          <a:prstGeom prst="rect">
            <a:avLst/>
          </a:prstGeom>
        </p:spPr>
        <p:style>
          <a:lnRef idx="0">
            <a:schemeClr val="accent5"/>
          </a:lnRef>
          <a:fillRef idx="3">
            <a:schemeClr val="accent5"/>
          </a:fillRef>
          <a:effectRef idx="3">
            <a:schemeClr val="accent5"/>
          </a:effectRef>
          <a:fontRef idx="minor">
            <a:schemeClr val="lt1"/>
          </a:fontRef>
        </p:style>
        <p:txBody>
          <a:bodyPr wrap="none">
            <a:spAutoFit/>
          </a:bodyPr>
          <a:lstStyle/>
          <a:p>
            <a:r>
              <a:rPr lang="es-AR" dirty="0" smtClean="0"/>
              <a:t>NUEVOS DATOS</a:t>
            </a:r>
            <a:endParaRPr lang="es-AR" dirty="0"/>
          </a:p>
        </p:txBody>
      </p:sp>
      <p:sp>
        <p:nvSpPr>
          <p:cNvPr id="11" name="10 Rectángulo"/>
          <p:cNvSpPr/>
          <p:nvPr/>
        </p:nvSpPr>
        <p:spPr>
          <a:xfrm>
            <a:off x="395536" y="3668831"/>
            <a:ext cx="8352928" cy="1200329"/>
          </a:xfrm>
          <a:prstGeom prst="rect">
            <a:avLst/>
          </a:prstGeom>
        </p:spPr>
        <p:txBody>
          <a:bodyPr wrap="square">
            <a:spAutoFit/>
          </a:bodyPr>
          <a:lstStyle/>
          <a:p>
            <a:pPr algn="just"/>
            <a:r>
              <a:rPr lang="es-AR" dirty="0" smtClean="0"/>
              <a:t>Todo problema práctico requiere contar con información inicial o datos de entrada, establecer algún procedimiento capaz de manipular esa información (algoritmo) teniendo en cuenta los objetivos de la solución del problema, y el medio práctico para ejecutarlo (computadora).</a:t>
            </a:r>
            <a:endParaRPr lang="es-AR" dirty="0"/>
          </a:p>
        </p:txBody>
      </p:sp>
    </p:spTree>
    <p:extLst>
      <p:ext uri="{BB962C8B-B14F-4D97-AF65-F5344CB8AC3E}">
        <p14:creationId xmlns:p14="http://schemas.microsoft.com/office/powerpoint/2010/main" val="346889826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500" fill="hold"/>
                                        <p:tgtEl>
                                          <p:spTgt spid="6"/>
                                        </p:tgtEl>
                                        <p:attrNameLst>
                                          <p:attrName>ppt_x</p:attrName>
                                        </p:attrNameLst>
                                      </p:cBhvr>
                                      <p:tavLst>
                                        <p:tav tm="0">
                                          <p:val>
                                            <p:strVal val="#ppt_x"/>
                                          </p:val>
                                        </p:tav>
                                        <p:tav tm="100000">
                                          <p:val>
                                            <p:strVal val="#ppt_x"/>
                                          </p:val>
                                        </p:tav>
                                      </p:tavLst>
                                    </p:anim>
                                    <p:anim calcmode="lin" valueType="num">
                                      <p:cBhvr additive="base">
                                        <p:cTn id="2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additive="base">
                                        <p:cTn id="29" dur="500" fill="hold"/>
                                        <p:tgtEl>
                                          <p:spTgt spid="7"/>
                                        </p:tgtEl>
                                        <p:attrNameLst>
                                          <p:attrName>ppt_x</p:attrName>
                                        </p:attrNameLst>
                                      </p:cBhvr>
                                      <p:tavLst>
                                        <p:tav tm="0">
                                          <p:val>
                                            <p:strVal val="#ppt_x"/>
                                          </p:val>
                                        </p:tav>
                                        <p:tav tm="100000">
                                          <p:val>
                                            <p:strVal val="#ppt_x"/>
                                          </p:val>
                                        </p:tav>
                                      </p:tavLst>
                                    </p:anim>
                                    <p:anim calcmode="lin" valueType="num">
                                      <p:cBhvr additive="base">
                                        <p:cTn id="30" dur="500" fill="hold"/>
                                        <p:tgtEl>
                                          <p:spTgt spid="7"/>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additive="base">
                                        <p:cTn id="33" dur="500" fill="hold"/>
                                        <p:tgtEl>
                                          <p:spTgt spid="8"/>
                                        </p:tgtEl>
                                        <p:attrNameLst>
                                          <p:attrName>ppt_x</p:attrName>
                                        </p:attrNameLst>
                                      </p:cBhvr>
                                      <p:tavLst>
                                        <p:tav tm="0">
                                          <p:val>
                                            <p:strVal val="#ppt_x"/>
                                          </p:val>
                                        </p:tav>
                                        <p:tav tm="100000">
                                          <p:val>
                                            <p:strVal val="#ppt_x"/>
                                          </p:val>
                                        </p:tav>
                                      </p:tavLst>
                                    </p:anim>
                                    <p:anim calcmode="lin" valueType="num">
                                      <p:cBhvr additive="base">
                                        <p:cTn id="3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barn(inVertical)">
                                      <p:cBhvr>
                                        <p:cTn id="39" dur="500"/>
                                        <p:tgtEl>
                                          <p:spTgt spid="9"/>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barn(inVertical)">
                                      <p:cBhvr>
                                        <p:cTn id="4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animBg="1"/>
      <p:bldP spid="7" grpId="0" animBg="1"/>
      <p:bldP spid="8" grpId="0" animBg="1"/>
      <p:bldP spid="9" grpId="0" animBg="1"/>
      <p:bldP spid="10" grpId="0" animBg="1"/>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51520" y="548680"/>
            <a:ext cx="8640960" cy="5693866"/>
          </a:xfrm>
          <a:prstGeom prst="rect">
            <a:avLst/>
          </a:prstGeom>
        </p:spPr>
        <p:txBody>
          <a:bodyPr wrap="square">
            <a:spAutoFit/>
          </a:bodyPr>
          <a:lstStyle/>
          <a:p>
            <a:r>
              <a:rPr lang="es-AR" sz="4000" b="1" dirty="0" smtClean="0">
                <a:effectLst>
                  <a:outerShdw blurRad="38100" dist="38100" dir="2700000" algn="tl">
                    <a:srgbClr val="000000">
                      <a:alpha val="43137"/>
                    </a:srgbClr>
                  </a:outerShdw>
                </a:effectLst>
              </a:rPr>
              <a:t>Algoritmo</a:t>
            </a:r>
          </a:p>
          <a:p>
            <a:pPr algn="just"/>
            <a:r>
              <a:rPr lang="es-AR" dirty="0" smtClean="0"/>
              <a:t>Algoritmo es el procedimiento que permite, a partir de los datos de un problema, obtener la solución del mismo.</a:t>
            </a:r>
          </a:p>
          <a:p>
            <a:pPr algn="just"/>
            <a:endParaRPr lang="es-AR" dirty="0" smtClean="0"/>
          </a:p>
          <a:p>
            <a:pPr algn="just"/>
            <a:r>
              <a:rPr lang="es-AR" dirty="0" smtClean="0"/>
              <a:t>Por lo tanto, esos procedimientos variarán según sea el problema que se va a resolver.</a:t>
            </a:r>
          </a:p>
          <a:p>
            <a:pPr algn="just"/>
            <a:endParaRPr lang="es-AR" dirty="0" smtClean="0"/>
          </a:p>
          <a:p>
            <a:pPr algn="just"/>
            <a:r>
              <a:rPr lang="es-AR" dirty="0" smtClean="0"/>
              <a:t>No se pueden prever algoritmos fijos, pero se pueden dar algunas pautas útiles para su elaboración. Estas pueden sintetizarse en las siguientes:</a:t>
            </a:r>
          </a:p>
          <a:p>
            <a:pPr algn="just"/>
            <a:endParaRPr lang="es-AR" dirty="0" smtClean="0"/>
          </a:p>
          <a:p>
            <a:pPr marL="631825" indent="-90488" algn="just"/>
            <a:r>
              <a:rPr lang="es-AR" dirty="0" smtClean="0"/>
              <a:t>•Debe contar con un número finito de etapas perfectamente definidas.</a:t>
            </a:r>
          </a:p>
          <a:p>
            <a:pPr marL="631825" indent="-90488" algn="just"/>
            <a:r>
              <a:rPr lang="es-AR" dirty="0" smtClean="0"/>
              <a:t>•Responder al problema general, es decir, ser capaz de resolver todos los problemas con la misma estructura, teniendo en cuenta las posibles variantes que puedan presentar aquéllos.</a:t>
            </a:r>
          </a:p>
          <a:p>
            <a:pPr marL="631825" indent="-90488" algn="just"/>
            <a:r>
              <a:rPr lang="es-AR" dirty="0" smtClean="0"/>
              <a:t>•Tener en cuenta su aplicación práctica, evitando la sofisticación innecesaria.</a:t>
            </a:r>
          </a:p>
          <a:p>
            <a:pPr algn="just"/>
            <a:endParaRPr lang="es-AR" dirty="0" smtClean="0"/>
          </a:p>
          <a:p>
            <a:pPr algn="just"/>
            <a:r>
              <a:rPr lang="es-AR" dirty="0" smtClean="0"/>
              <a:t>Por lo dicho se puede inferir que su confección es algo personal y requiere, en general, criterios propios, por lo que pueden diferir de otros algoritmos que logren la misma solución.</a:t>
            </a:r>
            <a:endParaRPr lang="es-AR" dirty="0"/>
          </a:p>
        </p:txBody>
      </p:sp>
    </p:spTree>
    <p:extLst>
      <p:ext uri="{BB962C8B-B14F-4D97-AF65-F5344CB8AC3E}">
        <p14:creationId xmlns:p14="http://schemas.microsoft.com/office/powerpoint/2010/main" val="1554879170"/>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Effect transition="in" filter="fade">
                                      <p:cBhvr>
                                        <p:cTn id="11" dur="500"/>
                                        <p:tgtEl>
                                          <p:spTgt spid="2">
                                            <p:txEl>
                                              <p:pRg st="3" end="3"/>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2">
                                            <p:txEl>
                                              <p:pRg st="5" end="5"/>
                                            </p:txEl>
                                          </p:spTgt>
                                        </p:tgtEl>
                                        <p:attrNameLst>
                                          <p:attrName>style.visibility</p:attrName>
                                        </p:attrNameLst>
                                      </p:cBhvr>
                                      <p:to>
                                        <p:strVal val="visible"/>
                                      </p:to>
                                    </p:set>
                                    <p:anim calcmode="lin" valueType="num">
                                      <p:cBhvr additive="base">
                                        <p:cTn id="16"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2">
                                            <p:txEl>
                                              <p:pRg st="7" end="7"/>
                                            </p:txEl>
                                          </p:spTgt>
                                        </p:tgtEl>
                                        <p:attrNameLst>
                                          <p:attrName>style.visibility</p:attrName>
                                        </p:attrNameLst>
                                      </p:cBhvr>
                                      <p:to>
                                        <p:strVal val="visible"/>
                                      </p:to>
                                    </p:set>
                                    <p:animEffect transition="in" filter="fade">
                                      <p:cBhvr>
                                        <p:cTn id="22" dur="1000"/>
                                        <p:tgtEl>
                                          <p:spTgt spid="2">
                                            <p:txEl>
                                              <p:pRg st="7" end="7"/>
                                            </p:txEl>
                                          </p:spTgt>
                                        </p:tgtEl>
                                      </p:cBhvr>
                                    </p:animEffect>
                                    <p:anim calcmode="lin" valueType="num">
                                      <p:cBhvr>
                                        <p:cTn id="23"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2">
                                            <p:txEl>
                                              <p:pRg st="8" end="8"/>
                                            </p:txEl>
                                          </p:spTgt>
                                        </p:tgtEl>
                                        <p:attrNameLst>
                                          <p:attrName>style.visibility</p:attrName>
                                        </p:attrNameLst>
                                      </p:cBhvr>
                                      <p:to>
                                        <p:strVal val="visible"/>
                                      </p:to>
                                    </p:set>
                                    <p:animEffect transition="in" filter="barn(inVertical)">
                                      <p:cBhvr>
                                        <p:cTn id="29" dur="500"/>
                                        <p:tgtEl>
                                          <p:spTgt spid="2">
                                            <p:txEl>
                                              <p:pRg st="8" end="8"/>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nodeType="clickEffect">
                                  <p:stCondLst>
                                    <p:cond delay="0"/>
                                  </p:stCondLst>
                                  <p:childTnLst>
                                    <p:set>
                                      <p:cBhvr>
                                        <p:cTn id="33" dur="1" fill="hold">
                                          <p:stCondLst>
                                            <p:cond delay="0"/>
                                          </p:stCondLst>
                                        </p:cTn>
                                        <p:tgtEl>
                                          <p:spTgt spid="2">
                                            <p:txEl>
                                              <p:pRg st="9" end="9"/>
                                            </p:txEl>
                                          </p:spTgt>
                                        </p:tgtEl>
                                        <p:attrNameLst>
                                          <p:attrName>style.visibility</p:attrName>
                                        </p:attrNameLst>
                                      </p:cBhvr>
                                      <p:to>
                                        <p:strVal val="visible"/>
                                      </p:to>
                                    </p:set>
                                    <p:animEffect transition="in" filter="wipe(down)">
                                      <p:cBhvr>
                                        <p:cTn id="34" dur="500"/>
                                        <p:tgtEl>
                                          <p:spTgt spid="2">
                                            <p:txEl>
                                              <p:pRg st="9" end="9"/>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6" presetClass="entr" presetSubtype="16" fill="hold" nodeType="clickEffect">
                                  <p:stCondLst>
                                    <p:cond delay="0"/>
                                  </p:stCondLst>
                                  <p:childTnLst>
                                    <p:set>
                                      <p:cBhvr>
                                        <p:cTn id="38" dur="1" fill="hold">
                                          <p:stCondLst>
                                            <p:cond delay="0"/>
                                          </p:stCondLst>
                                        </p:cTn>
                                        <p:tgtEl>
                                          <p:spTgt spid="2">
                                            <p:txEl>
                                              <p:pRg st="11" end="11"/>
                                            </p:txEl>
                                          </p:spTgt>
                                        </p:tgtEl>
                                        <p:attrNameLst>
                                          <p:attrName>style.visibility</p:attrName>
                                        </p:attrNameLst>
                                      </p:cBhvr>
                                      <p:to>
                                        <p:strVal val="visible"/>
                                      </p:to>
                                    </p:set>
                                    <p:animEffect transition="in" filter="circle(in)">
                                      <p:cBhvr>
                                        <p:cTn id="39" dur="20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51520" y="116632"/>
            <a:ext cx="8712968" cy="6740307"/>
          </a:xfrm>
          <a:prstGeom prst="rect">
            <a:avLst/>
          </a:prstGeom>
        </p:spPr>
        <p:txBody>
          <a:bodyPr wrap="square">
            <a:spAutoFit/>
          </a:bodyPr>
          <a:lstStyle/>
          <a:p>
            <a:pPr algn="just"/>
            <a:r>
              <a:rPr lang="es-AR" sz="3600" b="1" dirty="0" smtClean="0">
                <a:effectLst>
                  <a:outerShdw blurRad="38100" dist="38100" dir="2700000" algn="tl">
                    <a:srgbClr val="000000">
                      <a:alpha val="43137"/>
                    </a:srgbClr>
                  </a:outerShdw>
                </a:effectLst>
              </a:rPr>
              <a:t>DIAGRAMA DE FLUJO</a:t>
            </a:r>
          </a:p>
          <a:p>
            <a:pPr algn="just"/>
            <a:endParaRPr lang="es-AR" sz="3600" b="1" dirty="0" smtClean="0">
              <a:effectLst>
                <a:outerShdw blurRad="38100" dist="38100" dir="2700000" algn="tl">
                  <a:srgbClr val="000000">
                    <a:alpha val="43137"/>
                  </a:srgbClr>
                </a:outerShdw>
              </a:effectLst>
            </a:endParaRPr>
          </a:p>
          <a:p>
            <a:pPr algn="just"/>
            <a:r>
              <a:rPr lang="es-AR" dirty="0" smtClean="0"/>
              <a:t>Es la explicación gráfica de los pasos que se deben dar para desarrollar un algoritmo.</a:t>
            </a:r>
          </a:p>
          <a:p>
            <a:pPr algn="just"/>
            <a:endParaRPr lang="es-AR" dirty="0" smtClean="0"/>
          </a:p>
          <a:p>
            <a:pPr algn="just"/>
            <a:r>
              <a:rPr lang="es-AR" dirty="0" smtClean="0"/>
              <a:t>Un diagrama de flujo ilustra las etapas y el orden que debe seguir para desarrollar un algoritmo.</a:t>
            </a:r>
          </a:p>
          <a:p>
            <a:pPr algn="just"/>
            <a:endParaRPr lang="es-AR" dirty="0" smtClean="0"/>
          </a:p>
          <a:p>
            <a:pPr algn="just"/>
            <a:r>
              <a:rPr lang="es-AR" dirty="0" smtClean="0"/>
              <a:t>La confección de diagramas tiene por objetivo lograr una comprensión general del problema y del proceso. Es un documento visible y sintético del algoritmo; permite detectar fallas lógicas en su confección (si las tiene) y simplifica su presentación para su ejecución.</a:t>
            </a:r>
          </a:p>
          <a:p>
            <a:pPr algn="just"/>
            <a:endParaRPr lang="es-AR" dirty="0" smtClean="0"/>
          </a:p>
          <a:p>
            <a:pPr algn="just"/>
            <a:r>
              <a:rPr lang="es-AR" dirty="0" smtClean="0"/>
              <a:t>El diagrama de flujo es una estructura de símbolos (llamados bloques) conectados entre sí, que indican paso a paso las operaciones o decisiones lógicas que deben ser realizadas.</a:t>
            </a:r>
          </a:p>
          <a:p>
            <a:pPr algn="just"/>
            <a:endParaRPr lang="es-AR" dirty="0" smtClean="0"/>
          </a:p>
          <a:p>
            <a:pPr algn="just"/>
            <a:r>
              <a:rPr lang="es-AR" dirty="0" smtClean="0"/>
              <a:t>El conocimiento de bloques de decisión, bifurcaciones y ciclos, es básico para la organización de un programa.</a:t>
            </a:r>
          </a:p>
          <a:p>
            <a:pPr algn="just"/>
            <a:endParaRPr lang="es-AR" dirty="0" smtClean="0"/>
          </a:p>
          <a:p>
            <a:pPr algn="just"/>
            <a:r>
              <a:rPr lang="es-AR" dirty="0" smtClean="0"/>
              <a:t>Se pueden hacer diagramas de flujo de procesos cotidianos, hasta de complicados algoritmos matemáticos.</a:t>
            </a:r>
            <a:endParaRPr lang="es-AR" dirty="0"/>
          </a:p>
        </p:txBody>
      </p:sp>
    </p:spTree>
    <p:extLst>
      <p:ext uri="{BB962C8B-B14F-4D97-AF65-F5344CB8AC3E}">
        <p14:creationId xmlns:p14="http://schemas.microsoft.com/office/powerpoint/2010/main" val="332060205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51520" y="332656"/>
            <a:ext cx="6408712" cy="584775"/>
          </a:xfrm>
          <a:prstGeom prst="rect">
            <a:avLst/>
          </a:prstGeom>
          <a:noFill/>
        </p:spPr>
        <p:txBody>
          <a:bodyPr wrap="square" rtlCol="0">
            <a:spAutoFit/>
          </a:bodyPr>
          <a:lstStyle/>
          <a:p>
            <a:r>
              <a:rPr lang="es-AR" sz="3200" b="1" dirty="0" smtClean="0">
                <a:effectLst>
                  <a:outerShdw blurRad="38100" dist="38100" dir="2700000" algn="tl">
                    <a:srgbClr val="000000">
                      <a:alpha val="43137"/>
                    </a:srgbClr>
                  </a:outerShdw>
                </a:effectLst>
              </a:rPr>
              <a:t>Simbología a Usar</a:t>
            </a:r>
            <a:endParaRPr lang="es-AR" b="1" dirty="0">
              <a:effectLst>
                <a:outerShdw blurRad="38100" dist="38100" dir="2700000" algn="tl">
                  <a:srgbClr val="000000">
                    <a:alpha val="43137"/>
                  </a:srgbClr>
                </a:outerShdw>
              </a:effectLst>
            </a:endParaRPr>
          </a:p>
        </p:txBody>
      </p:sp>
      <p:pic>
        <p:nvPicPr>
          <p:cNvPr id="4" name="3 Imagen"/>
          <p:cNvPicPr/>
          <p:nvPr/>
        </p:nvPicPr>
        <p:blipFill rotWithShape="1">
          <a:blip r:embed="rId2"/>
          <a:srcRect l="26155" t="16625" r="69475" b="72739"/>
          <a:stretch/>
        </p:blipFill>
        <p:spPr bwMode="auto">
          <a:xfrm>
            <a:off x="395536" y="908720"/>
            <a:ext cx="1122045" cy="996950"/>
          </a:xfrm>
          <a:prstGeom prst="rect">
            <a:avLst/>
          </a:prstGeom>
          <a:ln>
            <a:noFill/>
          </a:ln>
          <a:extLst>
            <a:ext uri="{53640926-AAD7-44D8-BBD7-CCE9431645EC}">
              <a14:shadowObscured xmlns:a14="http://schemas.microsoft.com/office/drawing/2010/main"/>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672" y="908720"/>
            <a:ext cx="905570"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536" y="2132856"/>
            <a:ext cx="1384300" cy="100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6 Imagen"/>
          <p:cNvPicPr/>
          <p:nvPr/>
        </p:nvPicPr>
        <p:blipFill rotWithShape="1">
          <a:blip r:embed="rId2"/>
          <a:srcRect l="25317" t="39951" r="68239" b="46150"/>
          <a:stretch/>
        </p:blipFill>
        <p:spPr bwMode="auto">
          <a:xfrm>
            <a:off x="379978" y="3313038"/>
            <a:ext cx="1599734" cy="1052066"/>
          </a:xfrm>
          <a:prstGeom prst="rect">
            <a:avLst/>
          </a:prstGeom>
          <a:ln>
            <a:noFill/>
          </a:ln>
          <a:extLst>
            <a:ext uri="{53640926-AAD7-44D8-BBD7-CCE9431645EC}">
              <a14:shadowObscured xmlns:a14="http://schemas.microsoft.com/office/drawing/2010/main"/>
            </a:ext>
          </a:extLst>
        </p:spPr>
      </p:pic>
      <p:pic>
        <p:nvPicPr>
          <p:cNvPr id="8" name="7 Imagen"/>
          <p:cNvPicPr/>
          <p:nvPr/>
        </p:nvPicPr>
        <p:blipFill rotWithShape="1">
          <a:blip r:embed="rId2"/>
          <a:srcRect l="23992" t="51674" r="66870" b="36723"/>
          <a:stretch/>
        </p:blipFill>
        <p:spPr bwMode="auto">
          <a:xfrm>
            <a:off x="395535" y="4581128"/>
            <a:ext cx="1676921" cy="864096"/>
          </a:xfrm>
          <a:prstGeom prst="rect">
            <a:avLst/>
          </a:prstGeom>
          <a:ln>
            <a:noFill/>
          </a:ln>
          <a:extLst>
            <a:ext uri="{53640926-AAD7-44D8-BBD7-CCE9431645EC}">
              <a14:shadowObscured xmlns:a14="http://schemas.microsoft.com/office/drawing/2010/main"/>
            </a:ext>
          </a:extLst>
        </p:spPr>
      </p:pic>
      <p:pic>
        <p:nvPicPr>
          <p:cNvPr id="9" name="8 Imagen"/>
          <p:cNvPicPr/>
          <p:nvPr/>
        </p:nvPicPr>
        <p:blipFill rotWithShape="1">
          <a:blip r:embed="rId2"/>
          <a:srcRect l="25228" t="68715" r="68018" b="18595"/>
          <a:stretch/>
        </p:blipFill>
        <p:spPr bwMode="auto">
          <a:xfrm>
            <a:off x="379977" y="5589240"/>
            <a:ext cx="1692479" cy="936104"/>
          </a:xfrm>
          <a:prstGeom prst="rect">
            <a:avLst/>
          </a:prstGeom>
          <a:ln>
            <a:noFill/>
          </a:ln>
          <a:extLst>
            <a:ext uri="{53640926-AAD7-44D8-BBD7-CCE9431645EC}">
              <a14:shadowObscured xmlns:a14="http://schemas.microsoft.com/office/drawing/2010/main"/>
            </a:ext>
          </a:extLst>
        </p:spPr>
      </p:pic>
      <p:sp>
        <p:nvSpPr>
          <p:cNvPr id="3" name="2 CuadroTexto"/>
          <p:cNvSpPr txBox="1"/>
          <p:nvPr/>
        </p:nvSpPr>
        <p:spPr>
          <a:xfrm>
            <a:off x="2771800" y="908720"/>
            <a:ext cx="5472608" cy="923330"/>
          </a:xfrm>
          <a:prstGeom prst="rect">
            <a:avLst/>
          </a:prstGeom>
          <a:noFill/>
        </p:spPr>
        <p:txBody>
          <a:bodyPr wrap="square" rtlCol="0">
            <a:spAutoFit/>
          </a:bodyPr>
          <a:lstStyle/>
          <a:p>
            <a:pPr algn="just"/>
            <a:r>
              <a:rPr lang="es-AR" dirty="0" smtClean="0"/>
              <a:t>Terminales de inicio y fin. Se utilizan para indicar dónde comienza y dónde termina el diagrama respectivamente</a:t>
            </a:r>
            <a:endParaRPr lang="es-AR" dirty="0"/>
          </a:p>
        </p:txBody>
      </p:sp>
      <p:sp>
        <p:nvSpPr>
          <p:cNvPr id="11" name="10 CuadroTexto"/>
          <p:cNvSpPr txBox="1"/>
          <p:nvPr/>
        </p:nvSpPr>
        <p:spPr>
          <a:xfrm>
            <a:off x="2749222" y="2184364"/>
            <a:ext cx="5472608" cy="923330"/>
          </a:xfrm>
          <a:prstGeom prst="rect">
            <a:avLst/>
          </a:prstGeom>
          <a:noFill/>
        </p:spPr>
        <p:txBody>
          <a:bodyPr wrap="square" rtlCol="0">
            <a:spAutoFit/>
          </a:bodyPr>
          <a:lstStyle/>
          <a:p>
            <a:pPr algn="just"/>
            <a:r>
              <a:rPr lang="es-AR" dirty="0" smtClean="0"/>
              <a:t>Se utiliza para ingresar información. En su interior se consigna el nombre de la variable en la que se guardará introducida por teclado</a:t>
            </a:r>
            <a:endParaRPr lang="es-AR" dirty="0"/>
          </a:p>
        </p:txBody>
      </p:sp>
      <p:sp>
        <p:nvSpPr>
          <p:cNvPr id="12" name="11 CuadroTexto"/>
          <p:cNvSpPr txBox="1"/>
          <p:nvPr/>
        </p:nvSpPr>
        <p:spPr>
          <a:xfrm>
            <a:off x="2760511" y="3380986"/>
            <a:ext cx="5472608" cy="646331"/>
          </a:xfrm>
          <a:prstGeom prst="rect">
            <a:avLst/>
          </a:prstGeom>
          <a:noFill/>
        </p:spPr>
        <p:txBody>
          <a:bodyPr wrap="square" rtlCol="0">
            <a:spAutoFit/>
          </a:bodyPr>
          <a:lstStyle/>
          <a:p>
            <a:pPr algn="just"/>
            <a:r>
              <a:rPr lang="es-AR" dirty="0" smtClean="0"/>
              <a:t>Se utiliza para ingresar para realizar una operación, por ejemplo, un cálculo matemático</a:t>
            </a:r>
            <a:endParaRPr lang="es-AR" dirty="0"/>
          </a:p>
        </p:txBody>
      </p:sp>
      <p:sp>
        <p:nvSpPr>
          <p:cNvPr id="13" name="12 CuadroTexto"/>
          <p:cNvSpPr txBox="1"/>
          <p:nvPr/>
        </p:nvSpPr>
        <p:spPr>
          <a:xfrm>
            <a:off x="2771800" y="4293096"/>
            <a:ext cx="5472608" cy="1200329"/>
          </a:xfrm>
          <a:prstGeom prst="rect">
            <a:avLst/>
          </a:prstGeom>
          <a:noFill/>
        </p:spPr>
        <p:txBody>
          <a:bodyPr wrap="square" rtlCol="0">
            <a:spAutoFit/>
          </a:bodyPr>
          <a:lstStyle/>
          <a:p>
            <a:pPr algn="just"/>
            <a:r>
              <a:rPr lang="es-AR" dirty="0" smtClean="0"/>
              <a:t>Se utiliza para establecer una condición. De acuerdo al resultado de la condición puede producir una salida por SI o por NO si es Verdadera o Falsa, respectivamente</a:t>
            </a:r>
            <a:endParaRPr lang="es-AR" dirty="0"/>
          </a:p>
        </p:txBody>
      </p:sp>
      <p:sp>
        <p:nvSpPr>
          <p:cNvPr id="14" name="13 CuadroTexto"/>
          <p:cNvSpPr txBox="1"/>
          <p:nvPr/>
        </p:nvSpPr>
        <p:spPr>
          <a:xfrm>
            <a:off x="2771800" y="5796808"/>
            <a:ext cx="5472608" cy="369332"/>
          </a:xfrm>
          <a:prstGeom prst="rect">
            <a:avLst/>
          </a:prstGeom>
          <a:noFill/>
        </p:spPr>
        <p:txBody>
          <a:bodyPr wrap="square" rtlCol="0">
            <a:spAutoFit/>
          </a:bodyPr>
          <a:lstStyle/>
          <a:p>
            <a:pPr algn="just"/>
            <a:r>
              <a:rPr lang="es-AR" dirty="0" smtClean="0"/>
              <a:t>Se utiliza para mostrar un resultado</a:t>
            </a:r>
            <a:endParaRPr lang="es-AR" dirty="0"/>
          </a:p>
        </p:txBody>
      </p:sp>
    </p:spTree>
    <p:extLst>
      <p:ext uri="{BB962C8B-B14F-4D97-AF65-F5344CB8AC3E}">
        <p14:creationId xmlns:p14="http://schemas.microsoft.com/office/powerpoint/2010/main" val="363439864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1" grpId="0"/>
      <p:bldP spid="12" grpId="0"/>
      <p:bldP spid="13"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95536" y="404664"/>
            <a:ext cx="6408712" cy="769441"/>
          </a:xfrm>
          <a:prstGeom prst="rect">
            <a:avLst/>
          </a:prstGeom>
          <a:noFill/>
        </p:spPr>
        <p:txBody>
          <a:bodyPr wrap="square" rtlCol="0">
            <a:spAutoFit/>
          </a:bodyPr>
          <a:lstStyle/>
          <a:p>
            <a:r>
              <a:rPr lang="es-AR" sz="4400" b="1" dirty="0" smtClean="0">
                <a:effectLst>
                  <a:outerShdw blurRad="38100" dist="38100" dir="2700000" algn="tl">
                    <a:srgbClr val="000000">
                      <a:alpha val="43137"/>
                    </a:srgbClr>
                  </a:outerShdw>
                </a:effectLst>
              </a:rPr>
              <a:t>VEAMOS UN EJEMPLO</a:t>
            </a:r>
            <a:endParaRPr lang="es-AR" b="1" dirty="0">
              <a:effectLst>
                <a:outerShdw blurRad="38100" dist="38100" dir="2700000" algn="tl">
                  <a:srgbClr val="000000">
                    <a:alpha val="43137"/>
                  </a:srgbClr>
                </a:outerShdw>
              </a:effectLst>
            </a:endParaRPr>
          </a:p>
        </p:txBody>
      </p:sp>
      <mc:AlternateContent xmlns:mc="http://schemas.openxmlformats.org/markup-compatibility/2006" xmlns:a14="http://schemas.microsoft.com/office/drawing/2010/main">
        <mc:Choice Requires="a14">
          <p:sp>
            <p:nvSpPr>
              <p:cNvPr id="3" name="2 CuadroTexto"/>
              <p:cNvSpPr txBox="1"/>
              <p:nvPr/>
            </p:nvSpPr>
            <p:spPr>
              <a:xfrm>
                <a:off x="2051720" y="2132856"/>
                <a:ext cx="4608512" cy="127785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s-AR" sz="3600" i="1" smtClean="0">
                          <a:latin typeface="Cambria Math"/>
                        </a:rPr>
                        <m:t>𝑥</m:t>
                      </m:r>
                      <m:r>
                        <a:rPr lang="es-AR" sz="3600" i="1" smtClean="0">
                          <a:latin typeface="Cambria Math"/>
                        </a:rPr>
                        <m:t>=</m:t>
                      </m:r>
                      <m:f>
                        <m:fPr>
                          <m:ctrlPr>
                            <a:rPr lang="es-AR" sz="3600" i="1" smtClean="0">
                              <a:latin typeface="Cambria Math"/>
                            </a:rPr>
                          </m:ctrlPr>
                        </m:fPr>
                        <m:num>
                          <m:r>
                            <a:rPr lang="es-AR" sz="3600" i="1" smtClean="0">
                              <a:latin typeface="Cambria Math"/>
                            </a:rPr>
                            <m:t>−</m:t>
                          </m:r>
                          <m:r>
                            <a:rPr lang="es-AR" sz="3600" i="1" smtClean="0">
                              <a:latin typeface="Cambria Math"/>
                            </a:rPr>
                            <m:t>𝑏</m:t>
                          </m:r>
                          <m:r>
                            <a:rPr lang="es-AR" sz="3600" i="1" smtClean="0">
                              <a:latin typeface="Cambria Math"/>
                            </a:rPr>
                            <m:t>±</m:t>
                          </m:r>
                          <m:rad>
                            <m:radPr>
                              <m:degHide m:val="on"/>
                              <m:ctrlPr>
                                <a:rPr lang="es-AR" sz="3600" i="1" smtClean="0">
                                  <a:latin typeface="Cambria Math"/>
                                </a:rPr>
                              </m:ctrlPr>
                            </m:radPr>
                            <m:deg/>
                            <m:e>
                              <m:sSup>
                                <m:sSupPr>
                                  <m:ctrlPr>
                                    <a:rPr lang="es-AR" sz="3600" i="1" smtClean="0">
                                      <a:latin typeface="Cambria Math"/>
                                    </a:rPr>
                                  </m:ctrlPr>
                                </m:sSupPr>
                                <m:e>
                                  <m:r>
                                    <a:rPr lang="es-AR" sz="3600" i="1" smtClean="0">
                                      <a:latin typeface="Cambria Math"/>
                                    </a:rPr>
                                    <m:t>𝑏</m:t>
                                  </m:r>
                                </m:e>
                                <m:sup>
                                  <m:r>
                                    <a:rPr lang="es-AR" sz="3600" i="1" smtClean="0">
                                      <a:latin typeface="Cambria Math"/>
                                    </a:rPr>
                                    <m:t>2</m:t>
                                  </m:r>
                                </m:sup>
                              </m:sSup>
                              <m:r>
                                <a:rPr lang="es-AR" sz="3600" i="1" smtClean="0">
                                  <a:latin typeface="Cambria Math"/>
                                </a:rPr>
                                <m:t>−4</m:t>
                              </m:r>
                              <m:r>
                                <a:rPr lang="es-AR" sz="3600" i="1" smtClean="0">
                                  <a:latin typeface="Cambria Math"/>
                                </a:rPr>
                                <m:t>𝑎𝑐</m:t>
                              </m:r>
                            </m:e>
                          </m:rad>
                        </m:num>
                        <m:den>
                          <m:r>
                            <a:rPr lang="es-AR" sz="3600" i="1" smtClean="0">
                              <a:latin typeface="Cambria Math"/>
                            </a:rPr>
                            <m:t>2</m:t>
                          </m:r>
                          <m:r>
                            <a:rPr lang="es-AR" sz="3600" i="1" smtClean="0">
                              <a:latin typeface="Cambria Math"/>
                            </a:rPr>
                            <m:t>𝑎</m:t>
                          </m:r>
                        </m:den>
                      </m:f>
                    </m:oMath>
                  </m:oMathPara>
                </a14:m>
                <a:endParaRPr lang="es-AR" sz="3600" dirty="0"/>
              </a:p>
            </p:txBody>
          </p:sp>
        </mc:Choice>
        <mc:Fallback xmlns="">
          <p:sp>
            <p:nvSpPr>
              <p:cNvPr id="3" name="2 CuadroTexto"/>
              <p:cNvSpPr txBox="1">
                <a:spLocks noRot="1" noChangeAspect="1" noMove="1" noResize="1" noEditPoints="1" noAdjustHandles="1" noChangeArrowheads="1" noChangeShapeType="1" noTextEdit="1"/>
              </p:cNvSpPr>
              <p:nvPr/>
            </p:nvSpPr>
            <p:spPr>
              <a:xfrm>
                <a:off x="2051720" y="2132856"/>
                <a:ext cx="4608512" cy="1277850"/>
              </a:xfrm>
              <a:prstGeom prst="rect">
                <a:avLst/>
              </a:prstGeom>
              <a:blipFill rotWithShape="1">
                <a:blip r:embed="rId2"/>
                <a:stretch>
                  <a:fillRect/>
                </a:stretch>
              </a:blipFill>
            </p:spPr>
            <p:txBody>
              <a:bodyPr/>
              <a:lstStyle/>
              <a:p>
                <a:r>
                  <a:rPr lang="es-AR">
                    <a:noFill/>
                  </a:rPr>
                  <a:t> </a:t>
                </a:r>
              </a:p>
            </p:txBody>
          </p:sp>
        </mc:Fallback>
      </mc:AlternateContent>
    </p:spTree>
    <p:extLst>
      <p:ext uri="{BB962C8B-B14F-4D97-AF65-F5344CB8AC3E}">
        <p14:creationId xmlns:p14="http://schemas.microsoft.com/office/powerpoint/2010/main" val="16252957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a">
  <a:themeElements>
    <a:clrScheme name="Perspectiva">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Clásico de Offic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a">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1016</TotalTime>
  <Words>1443</Words>
  <Application>Microsoft Office PowerPoint</Application>
  <PresentationFormat>Presentación en pantalla (4:3)</PresentationFormat>
  <Paragraphs>89</Paragraphs>
  <Slides>7</Slides>
  <Notes>5</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Perspectiva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Luffi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Aspire</dc:creator>
  <cp:lastModifiedBy>Aspire</cp:lastModifiedBy>
  <cp:revision>15</cp:revision>
  <dcterms:created xsi:type="dcterms:W3CDTF">2013-04-19T13:39:36Z</dcterms:created>
  <dcterms:modified xsi:type="dcterms:W3CDTF">2013-04-20T19:58:50Z</dcterms:modified>
</cp:coreProperties>
</file>